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5"/>
  </p:notesMasterIdLst>
  <p:sldIdLst>
    <p:sldId id="280" r:id="rId4"/>
    <p:sldId id="701" r:id="rId5"/>
    <p:sldId id="711" r:id="rId6"/>
    <p:sldId id="404" r:id="rId7"/>
    <p:sldId id="259" r:id="rId8"/>
    <p:sldId id="720" r:id="rId9"/>
    <p:sldId id="702" r:id="rId10"/>
    <p:sldId id="308" r:id="rId11"/>
    <p:sldId id="713" r:id="rId12"/>
    <p:sldId id="703" r:id="rId13"/>
    <p:sldId id="714" r:id="rId14"/>
    <p:sldId id="715" r:id="rId15"/>
    <p:sldId id="718" r:id="rId16"/>
    <p:sldId id="706" r:id="rId17"/>
    <p:sldId id="705" r:id="rId18"/>
    <p:sldId id="719" r:id="rId19"/>
    <p:sldId id="708" r:id="rId20"/>
    <p:sldId id="709" r:id="rId21"/>
    <p:sldId id="710" r:id="rId22"/>
    <p:sldId id="293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76"/>
    <a:srgbClr val="A20800"/>
    <a:srgbClr val="FF5050"/>
    <a:srgbClr val="0033CC"/>
    <a:srgbClr val="0E8002"/>
    <a:srgbClr val="15C103"/>
    <a:srgbClr val="730500"/>
    <a:srgbClr val="480300"/>
    <a:srgbClr val="9200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03" autoAdjust="0"/>
    <p:restoredTop sz="94660"/>
  </p:normalViewPr>
  <p:slideViewPr>
    <p:cSldViewPr snapToGrid="0">
      <p:cViewPr varScale="1">
        <p:scale>
          <a:sx n="60" d="100"/>
          <a:sy n="60" d="100"/>
        </p:scale>
        <p:origin x="796" y="2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7A291-ED91-4F79-92AF-AAA66030ED23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57108D-DB6F-4B78-80F4-AFA493C16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973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Slide chào mừng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11FDE8-B0C3-5747-ABED-F97AD5B2A922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8400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  <a:p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1,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3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1A75F-2330-4C0E-B56D-36231309C4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684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FFCB42-FD33-4461-AFC4-5004EE4289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049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đố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Comic Life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!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8D9B8-F444-D34C-A6FE-5B4B538F1FF5}" type="slidenum">
              <a:rPr lang="x-none" smtClean="0"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83214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hãy</a:t>
            </a:r>
            <a:r>
              <a:rPr lang="en-US" dirty="0"/>
              <a:t> </a:t>
            </a:r>
            <a:r>
              <a:rPr lang="en-US" dirty="0" err="1"/>
              <a:t>đố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mẹ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Comic Life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!</a:t>
            </a:r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8D9B8-F444-D34C-A6FE-5B4B538F1FF5}" type="slidenum">
              <a:rPr lang="x-none" smtClean="0"/>
              <a:t>7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18334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?</a:t>
            </a:r>
          </a:p>
          <a:p>
            <a:r>
              <a:rPr lang="en-US" dirty="0"/>
              <a:t>Con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?</a:t>
            </a:r>
          </a:p>
          <a:p>
            <a:r>
              <a:rPr lang="en-US" dirty="0"/>
              <a:t>Con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sáng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cuốn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tranh</a:t>
            </a:r>
            <a:r>
              <a:rPr lang="en-US" dirty="0"/>
              <a:t> </a:t>
            </a:r>
            <a:r>
              <a:rPr lang="en-US" dirty="0" err="1"/>
              <a:t>thú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vậy</a:t>
            </a:r>
            <a:r>
              <a:rPr lang="en-US" dirty="0"/>
              <a:t> ko?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D60FC6-821F-4890-9BBA-5ED9B9A2A3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07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2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97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4408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3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CD9A6-43A8-484E-A87C-0EC7B819D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1"/>
            <a:ext cx="12192000" cy="6842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78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C895E2B-204C-4FE0-8B08-028C1B2B29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" y="0"/>
            <a:ext cx="12188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767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6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349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3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0603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551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2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2"/>
            <a:ext cx="5389032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2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7172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457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288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5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41" y="273058"/>
            <a:ext cx="6815665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884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57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6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5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044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792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6" y="366720"/>
            <a:ext cx="1543049" cy="7800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5" y="366720"/>
            <a:ext cx="4425951" cy="7800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05E86FF9-DBF4-45B2-A2D9-A63ACC02AA3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11/28/2022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90BD3F95-8C3B-46D5-8C49-5616A076B59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500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34336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94025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0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1968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0601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06158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2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2"/>
            <a:ext cx="5389032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2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8431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1475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95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81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2"/>
            <a:ext cx="6815665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6869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6177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9431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2" y="366714"/>
            <a:ext cx="1543049" cy="7800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1" y="366714"/>
            <a:ext cx="4425951" cy="7800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65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5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729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01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58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69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0000">
              <a:srgbClr val="477BB9"/>
            </a:gs>
            <a:gs pos="100000">
              <a:srgbClr val="25406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4AA7C1-1CD8-409D-B86D-C4B853418419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17A229-A12F-46E3-9442-DACB1EFD2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41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F38F1-D358-4CBF-BCB0-3CED723CC428}" type="datetimeFigureOut">
              <a:rPr lang="en-US" smtClean="0"/>
              <a:t>11/28/2022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3" y="6356357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7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516EE-EB3A-45F6-B90D-166B33D69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484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914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7ACAA-7A8E-4430-AAD1-57846D3A46AF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11/28/2022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3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E66076-A725-4C10-A4EB-F55B9B0E8077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41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11C795-50E1-8C4F-93B3-5E873D91A6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299" b="25891"/>
          <a:stretch/>
        </p:blipFill>
        <p:spPr>
          <a:xfrm>
            <a:off x="513401" y="128346"/>
            <a:ext cx="10649991" cy="49433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9DDE77-ECBC-4FAD-BADE-AF913523A0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541" y="4364901"/>
            <a:ext cx="2480903" cy="210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04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27CD48C-4515-0EAB-BAF4-1627F017402D}"/>
              </a:ext>
            </a:extLst>
          </p:cNvPr>
          <p:cNvSpPr txBox="1"/>
          <p:nvPr/>
        </p:nvSpPr>
        <p:spPr>
          <a:xfrm>
            <a:off x="2100649" y="332040"/>
            <a:ext cx="926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 HÀNH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55" y="2631461"/>
            <a:ext cx="8370995" cy="470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883391" y="1119117"/>
            <a:ext cx="9935570" cy="12828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en-US" sz="2400" i="1" dirty="0" err="1">
                <a:solidFill>
                  <a:srgbClr val="002776"/>
                </a:solidFill>
                <a:latin typeface="Times New Roman" pitchFamily="18" charset="0"/>
                <a:cs typeface="Times New Roman" pitchFamily="18" charset="0"/>
              </a:rPr>
              <a:t>Khởi</a:t>
            </a:r>
            <a:r>
              <a:rPr lang="en-US" sz="2400" i="1" dirty="0">
                <a:solidFill>
                  <a:srgbClr val="00277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002776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400" i="1" dirty="0">
                <a:solidFill>
                  <a:srgbClr val="00277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002776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400" i="1" dirty="0">
                <a:solidFill>
                  <a:srgbClr val="00277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i="1" dirty="0" err="1">
                <a:solidFill>
                  <a:srgbClr val="002776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sz="2400" i="1" dirty="0">
                <a:solidFill>
                  <a:srgbClr val="002776"/>
                </a:solidFill>
                <a:latin typeface="Times New Roman" pitchFamily="18" charset="0"/>
                <a:cs typeface="Times New Roman" pitchFamily="18" charset="0"/>
              </a:rPr>
              <a:t> Rapid Typing</a:t>
            </a:r>
          </a:p>
          <a:p>
            <a:pPr marL="457200" indent="-457200">
              <a:buAutoNum type="arabicPeriod"/>
            </a:pPr>
            <a:r>
              <a:rPr lang="vi-VN" sz="2400" i="1" dirty="0">
                <a:solidFill>
                  <a:srgbClr val="002776"/>
                </a:solidFill>
                <a:latin typeface="+mj-lt"/>
              </a:rPr>
              <a:t>Chọn mức độ: EN1. Introduction – bài: 1. Basics – Từ Level 1 đến Level 3</a:t>
            </a:r>
          </a:p>
          <a:p>
            <a:pPr marL="457200" indent="-457200">
              <a:buAutoNum type="arabicPeriod"/>
            </a:pPr>
            <a:r>
              <a:rPr lang="vi-VN" sz="2400" i="1" dirty="0">
                <a:solidFill>
                  <a:srgbClr val="002776"/>
                </a:solidFill>
                <a:latin typeface="+mj-lt"/>
              </a:rPr>
              <a:t>Chọn các mức độ tiếp theo để thực hành</a:t>
            </a:r>
          </a:p>
        </p:txBody>
      </p:sp>
    </p:spTree>
    <p:extLst>
      <p:ext uri="{BB962C8B-B14F-4D97-AF65-F5344CB8AC3E}">
        <p14:creationId xmlns:p14="http://schemas.microsoft.com/office/powerpoint/2010/main" val="100368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020" y="145303"/>
            <a:ext cx="4954955" cy="726159"/>
            <a:chOff x="3641428" y="145303"/>
            <a:chExt cx="4954955" cy="726159"/>
          </a:xfrm>
        </p:grpSpPr>
        <p:sp>
          <p:nvSpPr>
            <p:cNvPr id="7" name="TextBox 6"/>
            <p:cNvSpPr txBox="1"/>
            <p:nvPr/>
          </p:nvSpPr>
          <p:spPr>
            <a:xfrm>
              <a:off x="3641428" y="145303"/>
              <a:ext cx="49549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rgbClr val="3584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CỦNG CỐ - ĐÁNH GIÁ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21575" y="871462"/>
              <a:ext cx="1466568" cy="0"/>
            </a:xfrm>
            <a:prstGeom prst="line">
              <a:avLst/>
            </a:prstGeom>
            <a:ln w="31750">
              <a:solidFill>
                <a:srgbClr val="3584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121762" y="871462"/>
              <a:ext cx="1466568" cy="0"/>
            </a:xfrm>
            <a:prstGeom prst="line">
              <a:avLst/>
            </a:prstGeom>
            <a:ln w="31750">
              <a:solidFill>
                <a:srgbClr val="76AB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88143" y="871462"/>
              <a:ext cx="1466568" cy="0"/>
            </a:xfrm>
            <a:prstGeom prst="line">
              <a:avLst/>
            </a:prstGeom>
            <a:ln w="31750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E621AF-CC7D-44B1-8006-2491BF7CD692}"/>
              </a:ext>
            </a:extLst>
          </p:cNvPr>
          <p:cNvSpPr txBox="1"/>
          <p:nvPr/>
        </p:nvSpPr>
        <p:spPr>
          <a:xfrm>
            <a:off x="6855046" y="1730973"/>
            <a:ext cx="49701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Trần </a:t>
            </a:r>
            <a:r>
              <a:rPr lang="en-US" sz="5400" b="1" err="1">
                <a:solidFill>
                  <a:schemeClr val="bg1"/>
                </a:solidFill>
              </a:rPr>
              <a:t>Đức</a:t>
            </a:r>
            <a:r>
              <a:rPr lang="en-US" sz="5400" b="1">
                <a:solidFill>
                  <a:schemeClr val="bg1"/>
                </a:solidFill>
              </a:rPr>
              <a:t> </a:t>
            </a:r>
            <a:r>
              <a:rPr lang="en-US" sz="5400" b="1" err="1">
                <a:solidFill>
                  <a:schemeClr val="bg1"/>
                </a:solidFill>
              </a:rPr>
              <a:t>Cường</a:t>
            </a:r>
            <a:endParaRPr lang="en-US" sz="5400" b="1">
              <a:solidFill>
                <a:schemeClr val="bg1"/>
              </a:solidFill>
            </a:endParaRPr>
          </a:p>
          <a:p>
            <a:pPr algn="ctr"/>
            <a:r>
              <a:rPr lang="en-US" sz="4000" b="1" err="1">
                <a:solidFill>
                  <a:schemeClr val="bg1"/>
                </a:solidFill>
              </a:rPr>
              <a:t>Giáo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viên</a:t>
            </a:r>
            <a:r>
              <a:rPr lang="en-US" sz="4000" b="1">
                <a:solidFill>
                  <a:schemeClr val="bg1"/>
                </a:solidFill>
              </a:rPr>
              <a:t> Tin </a:t>
            </a:r>
            <a:r>
              <a:rPr lang="en-US" sz="4000" b="1" err="1">
                <a:solidFill>
                  <a:schemeClr val="bg1"/>
                </a:solidFill>
              </a:rPr>
              <a:t>học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8D60436-43AB-4B7F-92C2-B39EA56A82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5741"/>
          <a:stretch/>
        </p:blipFill>
        <p:spPr>
          <a:xfrm>
            <a:off x="6909638" y="1444370"/>
            <a:ext cx="4210193" cy="46303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Pentagon 13"/>
          <p:cNvSpPr/>
          <p:nvPr/>
        </p:nvSpPr>
        <p:spPr>
          <a:xfrm>
            <a:off x="0" y="1946533"/>
            <a:ext cx="4844955" cy="1107761"/>
          </a:xfrm>
          <a:prstGeom prst="homePlate">
            <a:avLst/>
          </a:prstGeom>
          <a:solidFill>
            <a:srgbClr val="006600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HỌC SINH ĐÁNH GIÁ</a:t>
            </a:r>
          </a:p>
        </p:txBody>
      </p:sp>
      <p:sp>
        <p:nvSpPr>
          <p:cNvPr id="15" name="Pentagon 14"/>
          <p:cNvSpPr/>
          <p:nvPr/>
        </p:nvSpPr>
        <p:spPr>
          <a:xfrm>
            <a:off x="0" y="3918208"/>
            <a:ext cx="4844955" cy="1107761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GIÁO VIÊN ĐÁNH GIÁ</a:t>
            </a:r>
          </a:p>
        </p:txBody>
      </p:sp>
    </p:spTree>
    <p:extLst>
      <p:ext uri="{BB962C8B-B14F-4D97-AF65-F5344CB8AC3E}">
        <p14:creationId xmlns:p14="http://schemas.microsoft.com/office/powerpoint/2010/main" val="330585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ỏng vấn kiểu Mỹ (Phần 3)- Phone interviews, Thank you note, Bad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" t="8398" r="7447" b="8398"/>
          <a:stretch/>
        </p:blipFill>
        <p:spPr bwMode="auto">
          <a:xfrm>
            <a:off x="2857500" y="715385"/>
            <a:ext cx="7696200" cy="550342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900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13752" y="345687"/>
            <a:ext cx="5181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BÀN PHÍM MÁY TÍNH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6491D62-A101-41F4-95DD-B5B34E96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60" y="1439575"/>
            <a:ext cx="8952365" cy="4008964"/>
          </a:xfrm>
          <a:prstGeom prst="rect">
            <a:avLst/>
          </a:prstGeom>
        </p:spPr>
      </p:pic>
      <p:sp>
        <p:nvSpPr>
          <p:cNvPr id="18" name="Rectangle 6">
            <a:extLst>
              <a:ext uri="{FF2B5EF4-FFF2-40B4-BE49-F238E27FC236}">
                <a16:creationId xmlns:a16="http://schemas.microsoft.com/office/drawing/2014/main" id="{1FCABD96-5512-4BE2-B2CB-554DC6481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6663" y="3105622"/>
            <a:ext cx="6393693" cy="702098"/>
          </a:xfrm>
          <a:prstGeom prst="rect">
            <a:avLst/>
          </a:prstGeom>
          <a:noFill/>
          <a:ln w="2857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68580" tIns="34290" rIns="68580" bIns="3429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Line 8">
            <a:extLst>
              <a:ext uri="{FF2B5EF4-FFF2-40B4-BE49-F238E27FC236}">
                <a16:creationId xmlns:a16="http://schemas.microsoft.com/office/drawing/2014/main" id="{B5925B68-5231-41AB-B241-CD0D8CBCC88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301657" y="3299049"/>
            <a:ext cx="1453768" cy="0"/>
          </a:xfrm>
          <a:prstGeom prst="line">
            <a:avLst/>
          </a:prstGeom>
          <a:noFill/>
          <a:ln w="38100">
            <a:solidFill>
              <a:srgbClr val="FF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8580" tIns="34290" rIns="68580" bIns="3429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BC81C7E6-3E8A-4815-A769-758BC2FB2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0603" y="3079726"/>
            <a:ext cx="2538484" cy="364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68580" tIns="34290" rIns="68580" bIns="3429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Hàng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phím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cơ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sở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sp>
        <p:nvSpPr>
          <p:cNvPr id="34" name="Oval 7">
            <a:extLst>
              <a:ext uri="{FF2B5EF4-FFF2-40B4-BE49-F238E27FC236}">
                <a16:creationId xmlns:a16="http://schemas.microsoft.com/office/drawing/2014/main" id="{FBCAD10F-2574-45AB-8F9A-947B9EC94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7867" y="3143404"/>
            <a:ext cx="607971" cy="664315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4307AD88-442E-4130-BC6A-D82B7F9320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3110" y="3133304"/>
            <a:ext cx="609498" cy="578881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68580" tIns="34290" rIns="68580" bIns="3429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93E69-EE5E-4207-883F-6CE4CE990BFD}"/>
              </a:ext>
            </a:extLst>
          </p:cNvPr>
          <p:cNvSpPr txBox="1"/>
          <p:nvPr/>
        </p:nvSpPr>
        <p:spPr>
          <a:xfrm>
            <a:off x="2539921" y="5575848"/>
            <a:ext cx="7504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phím</a:t>
            </a: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rgbClr val="D53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ở </a:t>
            </a:r>
            <a:r>
              <a:rPr lang="en-US" sz="4800" b="1" dirty="0" err="1">
                <a:solidFill>
                  <a:srgbClr val="D53D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đâu</a:t>
            </a:r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63739F-4959-46E8-BCCE-BA1D997696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444" y="5473408"/>
            <a:ext cx="1910183" cy="13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520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4" grpId="0" animBg="1"/>
      <p:bldP spid="35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B5359B9-CF04-4A20-AD34-75DE2BB19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4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28937" y="2339708"/>
            <a:ext cx="103147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Bài</a:t>
            </a:r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</a:rPr>
              <a:t> 2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Tập</a:t>
            </a:r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gõ</a:t>
            </a:r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các</a:t>
            </a:r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phím</a:t>
            </a:r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</a:rPr>
              <a:t> ở </a:t>
            </a:r>
            <a:r>
              <a:rPr lang="en-US" sz="4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hàng</a:t>
            </a:r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cơ</a:t>
            </a:r>
            <a:r>
              <a:rPr lang="en-US" sz="4400" b="1" dirty="0">
                <a:solidFill>
                  <a:schemeClr val="bg1"/>
                </a:solidFill>
                <a:latin typeface="Cambria" panose="020405030504060302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Cambria" panose="02040503050406030204" pitchFamily="18" charset="0"/>
              </a:rPr>
              <a:t>sở</a:t>
            </a:r>
            <a:endParaRPr lang="x-none" sz="44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585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/>
          <p:cNvSpPr/>
          <p:nvPr/>
        </p:nvSpPr>
        <p:spPr>
          <a:xfrm>
            <a:off x="2029715" y="4015312"/>
            <a:ext cx="1511646" cy="1511646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585491" y="1324434"/>
            <a:ext cx="2534153" cy="1501687"/>
          </a:xfrm>
          <a:prstGeom prst="roundRect">
            <a:avLst>
              <a:gd name="adj" fmla="val 50000"/>
            </a:avLst>
          </a:prstGeom>
          <a:solidFill>
            <a:srgbClr val="009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5400000">
            <a:off x="7845938" y="-1384286"/>
            <a:ext cx="1610438" cy="6919126"/>
          </a:xfrm>
          <a:custGeom>
            <a:avLst/>
            <a:gdLst>
              <a:gd name="connsiteX0" fmla="*/ 1 w 1610438"/>
              <a:gd name="connsiteY0" fmla="*/ 6632814 h 6653284"/>
              <a:gd name="connsiteX1" fmla="*/ 1 w 1610438"/>
              <a:gd name="connsiteY1" fmla="*/ 805218 h 6653284"/>
              <a:gd name="connsiteX2" fmla="*/ 805219 w 1610438"/>
              <a:gd name="connsiteY2" fmla="*/ 0 h 6653284"/>
              <a:gd name="connsiteX3" fmla="*/ 805219 w 1610438"/>
              <a:gd name="connsiteY3" fmla="*/ 1 h 6653284"/>
              <a:gd name="connsiteX4" fmla="*/ 1610437 w 1610438"/>
              <a:gd name="connsiteY4" fmla="*/ 805219 h 6653284"/>
              <a:gd name="connsiteX5" fmla="*/ 1610436 w 1610438"/>
              <a:gd name="connsiteY5" fmla="*/ 6632814 h 6653284"/>
              <a:gd name="connsiteX6" fmla="*/ 1609424 w 1610438"/>
              <a:gd name="connsiteY6" fmla="*/ 6652854 h 6653284"/>
              <a:gd name="connsiteX7" fmla="*/ 805219 w 1610438"/>
              <a:gd name="connsiteY7" fmla="*/ 6312085 h 6653284"/>
              <a:gd name="connsiteX8" fmla="*/ 1013 w 1610438"/>
              <a:gd name="connsiteY8" fmla="*/ 6652855 h 6653284"/>
              <a:gd name="connsiteX9" fmla="*/ 0 w 1610438"/>
              <a:gd name="connsiteY9" fmla="*/ 6653284 h 6653284"/>
              <a:gd name="connsiteX10" fmla="*/ 1013 w 1610438"/>
              <a:gd name="connsiteY10" fmla="*/ 6652855 h 6653284"/>
              <a:gd name="connsiteX11" fmla="*/ 1035 w 1610438"/>
              <a:gd name="connsiteY11" fmla="*/ 6653283 h 6653284"/>
              <a:gd name="connsiteX12" fmla="*/ 1609403 w 1610438"/>
              <a:gd name="connsiteY12" fmla="*/ 6653283 h 6653284"/>
              <a:gd name="connsiteX13" fmla="*/ 1609424 w 1610438"/>
              <a:gd name="connsiteY13" fmla="*/ 6652854 h 6653284"/>
              <a:gd name="connsiteX14" fmla="*/ 1610438 w 1610438"/>
              <a:gd name="connsiteY14" fmla="*/ 6653284 h 665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0438" h="6653284">
                <a:moveTo>
                  <a:pt x="1" y="6632814"/>
                </a:moveTo>
                <a:lnTo>
                  <a:pt x="1" y="805218"/>
                </a:lnTo>
                <a:cubicBezTo>
                  <a:pt x="1" y="360508"/>
                  <a:pt x="360509" y="0"/>
                  <a:pt x="805219" y="0"/>
                </a:cubicBezTo>
                <a:lnTo>
                  <a:pt x="805219" y="1"/>
                </a:lnTo>
                <a:cubicBezTo>
                  <a:pt x="1249929" y="1"/>
                  <a:pt x="1610437" y="360509"/>
                  <a:pt x="1610437" y="805219"/>
                </a:cubicBezTo>
                <a:lnTo>
                  <a:pt x="1610436" y="6632814"/>
                </a:lnTo>
                <a:lnTo>
                  <a:pt x="1609424" y="6652854"/>
                </a:lnTo>
                <a:lnTo>
                  <a:pt x="805219" y="6312085"/>
                </a:lnTo>
                <a:lnTo>
                  <a:pt x="1013" y="6652855"/>
                </a:lnTo>
                <a:close/>
                <a:moveTo>
                  <a:pt x="0" y="6653284"/>
                </a:moveTo>
                <a:lnTo>
                  <a:pt x="1013" y="6652855"/>
                </a:lnTo>
                <a:lnTo>
                  <a:pt x="1035" y="6653283"/>
                </a:lnTo>
                <a:lnTo>
                  <a:pt x="1609403" y="6653283"/>
                </a:lnTo>
                <a:lnTo>
                  <a:pt x="1609424" y="6652854"/>
                </a:lnTo>
                <a:lnTo>
                  <a:pt x="1610438" y="665328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54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368300" dist="50800" dir="8100000" algn="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5400000">
            <a:off x="4900829" y="1968290"/>
            <a:ext cx="842374" cy="1848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52162" y="1480305"/>
            <a:ext cx="1376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b="1" spc="-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en-US" sz="7200" b="1" spc="-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9001" y="1701695"/>
            <a:ext cx="6164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-200" dirty="0"/>
              <a:t>HS </a:t>
            </a:r>
            <a:r>
              <a:rPr lang="en-US" sz="2800" spc="-200" dirty="0" err="1"/>
              <a:t>trình</a:t>
            </a:r>
            <a:r>
              <a:rPr lang="en-US" sz="2800" spc="-200" dirty="0"/>
              <a:t> </a:t>
            </a:r>
            <a:r>
              <a:rPr lang="en-US" sz="2800" spc="-200" dirty="0" err="1"/>
              <a:t>bày</a:t>
            </a:r>
            <a:r>
              <a:rPr lang="en-US" sz="2800" spc="-200" dirty="0"/>
              <a:t> </a:t>
            </a:r>
            <a:r>
              <a:rPr lang="en-US" sz="2800" spc="-200" dirty="0" err="1"/>
              <a:t>được</a:t>
            </a:r>
            <a:r>
              <a:rPr lang="en-US" sz="2800" spc="-200" dirty="0"/>
              <a:t> </a:t>
            </a:r>
            <a:r>
              <a:rPr lang="en-US" sz="2800" spc="-200" dirty="0" err="1"/>
              <a:t>vị</a:t>
            </a:r>
            <a:r>
              <a:rPr lang="en-US" sz="2800" spc="-200" dirty="0"/>
              <a:t> </a:t>
            </a:r>
            <a:r>
              <a:rPr lang="en-US" sz="2800" spc="-200" dirty="0" err="1"/>
              <a:t>trí</a:t>
            </a:r>
            <a:r>
              <a:rPr lang="en-US" sz="2800" spc="-200" dirty="0"/>
              <a:t> </a:t>
            </a:r>
            <a:r>
              <a:rPr lang="en-US" sz="2800" spc="-200" dirty="0" err="1"/>
              <a:t>của</a:t>
            </a:r>
            <a:r>
              <a:rPr lang="en-US" sz="2800" spc="-200" dirty="0"/>
              <a:t> </a:t>
            </a:r>
            <a:r>
              <a:rPr lang="en-US" sz="2800" spc="-200" dirty="0" err="1"/>
              <a:t>hàng</a:t>
            </a:r>
            <a:r>
              <a:rPr lang="en-US" sz="2800" spc="-200" dirty="0"/>
              <a:t> </a:t>
            </a:r>
            <a:r>
              <a:rPr lang="en-US" sz="2800" spc="-200" dirty="0" err="1"/>
              <a:t>phím</a:t>
            </a:r>
            <a:r>
              <a:rPr lang="en-US" sz="2800" spc="-200" dirty="0"/>
              <a:t> </a:t>
            </a:r>
            <a:r>
              <a:rPr lang="en-US" sz="2800" spc="-200" dirty="0" err="1"/>
              <a:t>cơ</a:t>
            </a:r>
            <a:r>
              <a:rPr lang="en-US" sz="2800" spc="-200" dirty="0"/>
              <a:t> </a:t>
            </a:r>
            <a:r>
              <a:rPr lang="en-US" sz="2800" spc="-200" dirty="0" err="1"/>
              <a:t>sở</a:t>
            </a:r>
            <a:r>
              <a:rPr lang="en-US" sz="2800" spc="-200" dirty="0"/>
              <a:t>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387206" y="3298939"/>
            <a:ext cx="2534153" cy="1656265"/>
          </a:xfrm>
          <a:prstGeom prst="roundRect">
            <a:avLst>
              <a:gd name="adj" fmla="val 50000"/>
            </a:avLst>
          </a:prstGeom>
          <a:solidFill>
            <a:srgbClr val="C97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5400000">
            <a:off x="7771860" y="612553"/>
            <a:ext cx="1839873" cy="7000406"/>
          </a:xfrm>
          <a:custGeom>
            <a:avLst/>
            <a:gdLst>
              <a:gd name="connsiteX0" fmla="*/ 1 w 1610438"/>
              <a:gd name="connsiteY0" fmla="*/ 6632814 h 6653284"/>
              <a:gd name="connsiteX1" fmla="*/ 1 w 1610438"/>
              <a:gd name="connsiteY1" fmla="*/ 805218 h 6653284"/>
              <a:gd name="connsiteX2" fmla="*/ 805219 w 1610438"/>
              <a:gd name="connsiteY2" fmla="*/ 0 h 6653284"/>
              <a:gd name="connsiteX3" fmla="*/ 805219 w 1610438"/>
              <a:gd name="connsiteY3" fmla="*/ 1 h 6653284"/>
              <a:gd name="connsiteX4" fmla="*/ 1610437 w 1610438"/>
              <a:gd name="connsiteY4" fmla="*/ 805219 h 6653284"/>
              <a:gd name="connsiteX5" fmla="*/ 1610436 w 1610438"/>
              <a:gd name="connsiteY5" fmla="*/ 6632814 h 6653284"/>
              <a:gd name="connsiteX6" fmla="*/ 1609424 w 1610438"/>
              <a:gd name="connsiteY6" fmla="*/ 6652854 h 6653284"/>
              <a:gd name="connsiteX7" fmla="*/ 805219 w 1610438"/>
              <a:gd name="connsiteY7" fmla="*/ 6312085 h 6653284"/>
              <a:gd name="connsiteX8" fmla="*/ 1013 w 1610438"/>
              <a:gd name="connsiteY8" fmla="*/ 6652855 h 6653284"/>
              <a:gd name="connsiteX9" fmla="*/ 0 w 1610438"/>
              <a:gd name="connsiteY9" fmla="*/ 6653284 h 6653284"/>
              <a:gd name="connsiteX10" fmla="*/ 1013 w 1610438"/>
              <a:gd name="connsiteY10" fmla="*/ 6652855 h 6653284"/>
              <a:gd name="connsiteX11" fmla="*/ 1035 w 1610438"/>
              <a:gd name="connsiteY11" fmla="*/ 6653283 h 6653284"/>
              <a:gd name="connsiteX12" fmla="*/ 1609403 w 1610438"/>
              <a:gd name="connsiteY12" fmla="*/ 6653283 h 6653284"/>
              <a:gd name="connsiteX13" fmla="*/ 1609424 w 1610438"/>
              <a:gd name="connsiteY13" fmla="*/ 6652854 h 6653284"/>
              <a:gd name="connsiteX14" fmla="*/ 1610438 w 1610438"/>
              <a:gd name="connsiteY14" fmla="*/ 6653284 h 665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0438" h="6653284">
                <a:moveTo>
                  <a:pt x="1" y="6632814"/>
                </a:moveTo>
                <a:lnTo>
                  <a:pt x="1" y="805218"/>
                </a:lnTo>
                <a:cubicBezTo>
                  <a:pt x="1" y="360508"/>
                  <a:pt x="360509" y="0"/>
                  <a:pt x="805219" y="0"/>
                </a:cubicBezTo>
                <a:lnTo>
                  <a:pt x="805219" y="1"/>
                </a:lnTo>
                <a:cubicBezTo>
                  <a:pt x="1249929" y="1"/>
                  <a:pt x="1610437" y="360509"/>
                  <a:pt x="1610437" y="805219"/>
                </a:cubicBezTo>
                <a:lnTo>
                  <a:pt x="1610436" y="6632814"/>
                </a:lnTo>
                <a:lnTo>
                  <a:pt x="1609424" y="6652854"/>
                </a:lnTo>
                <a:lnTo>
                  <a:pt x="805219" y="6312085"/>
                </a:lnTo>
                <a:lnTo>
                  <a:pt x="1013" y="6652855"/>
                </a:lnTo>
                <a:close/>
                <a:moveTo>
                  <a:pt x="0" y="6653284"/>
                </a:moveTo>
                <a:lnTo>
                  <a:pt x="1013" y="6652855"/>
                </a:lnTo>
                <a:lnTo>
                  <a:pt x="1035" y="6653283"/>
                </a:lnTo>
                <a:lnTo>
                  <a:pt x="1609403" y="6653283"/>
                </a:lnTo>
                <a:lnTo>
                  <a:pt x="1609424" y="6652854"/>
                </a:lnTo>
                <a:lnTo>
                  <a:pt x="1610438" y="665328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54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368300" dist="50800" dir="8100000" algn="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rot="5400000">
            <a:off x="4966110" y="4118982"/>
            <a:ext cx="842374" cy="1848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52162" y="3463214"/>
            <a:ext cx="1376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b="1" spc="-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en-US" sz="7200" b="1" spc="-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9480" y="3615908"/>
            <a:ext cx="6284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spc="-200" dirty="0"/>
              <a:t>HS </a:t>
            </a:r>
            <a:r>
              <a:rPr lang="en-US" sz="2800" spc="-200" dirty="0" err="1"/>
              <a:t>thực</a:t>
            </a:r>
            <a:r>
              <a:rPr lang="en-US" sz="2800" spc="-200" dirty="0"/>
              <a:t> </a:t>
            </a:r>
            <a:r>
              <a:rPr lang="en-US" sz="2800" spc="-200" dirty="0" err="1"/>
              <a:t>hành</a:t>
            </a:r>
            <a:r>
              <a:rPr lang="en-US" sz="2800" spc="-200" dirty="0"/>
              <a:t> </a:t>
            </a:r>
            <a:r>
              <a:rPr lang="en-US" sz="2800" spc="-200" dirty="0" err="1"/>
              <a:t>gõ</a:t>
            </a:r>
            <a:r>
              <a:rPr lang="en-US" sz="2800" spc="-200" dirty="0"/>
              <a:t> </a:t>
            </a:r>
            <a:r>
              <a:rPr lang="en-US" sz="2800" spc="-200" dirty="0" err="1"/>
              <a:t>các</a:t>
            </a:r>
            <a:r>
              <a:rPr lang="en-US" sz="2800" spc="-200" dirty="0"/>
              <a:t> </a:t>
            </a:r>
            <a:r>
              <a:rPr lang="en-US" sz="2800" spc="-200" dirty="0" err="1"/>
              <a:t>phím</a:t>
            </a:r>
            <a:r>
              <a:rPr lang="en-US" sz="2800" spc="-200" dirty="0"/>
              <a:t> </a:t>
            </a:r>
            <a:r>
              <a:rPr lang="en-US" sz="2800" spc="-200" dirty="0" err="1"/>
              <a:t>trên</a:t>
            </a:r>
            <a:r>
              <a:rPr lang="en-US" sz="2800" spc="-200" dirty="0"/>
              <a:t> </a:t>
            </a:r>
            <a:r>
              <a:rPr lang="en-US" sz="2800" spc="-200" dirty="0" err="1"/>
              <a:t>hàng</a:t>
            </a:r>
            <a:r>
              <a:rPr lang="en-US" sz="2800" spc="-200" dirty="0"/>
              <a:t> </a:t>
            </a:r>
            <a:r>
              <a:rPr lang="en-US" sz="2800" spc="-200" dirty="0" err="1"/>
              <a:t>phím</a:t>
            </a:r>
            <a:r>
              <a:rPr lang="en-US" sz="2800" spc="-200" dirty="0"/>
              <a:t> </a:t>
            </a:r>
            <a:r>
              <a:rPr lang="en-US" sz="2800" spc="-200" dirty="0" err="1"/>
              <a:t>cơ</a:t>
            </a:r>
            <a:r>
              <a:rPr lang="en-US" sz="2800" spc="-200" dirty="0"/>
              <a:t> </a:t>
            </a:r>
            <a:r>
              <a:rPr lang="en-US" sz="2800" spc="-200" dirty="0" err="1"/>
              <a:t>sở</a:t>
            </a:r>
            <a:endParaRPr lang="en-US" sz="2800" spc="-200" dirty="0"/>
          </a:p>
        </p:txBody>
      </p:sp>
      <p:grpSp>
        <p:nvGrpSpPr>
          <p:cNvPr id="38" name="组合 5"/>
          <p:cNvGrpSpPr>
            <a:grpSpLocks/>
          </p:cNvGrpSpPr>
          <p:nvPr/>
        </p:nvGrpSpPr>
        <p:grpSpPr bwMode="auto">
          <a:xfrm>
            <a:off x="369147" y="2467428"/>
            <a:ext cx="3165836" cy="2565262"/>
            <a:chOff x="6713538" y="1987550"/>
            <a:chExt cx="3995737" cy="3238500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6713538" y="1987550"/>
              <a:ext cx="3238500" cy="3238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7007225" y="2317750"/>
              <a:ext cx="2651125" cy="2651125"/>
            </a:xfrm>
            <a:prstGeom prst="ellipse">
              <a:avLst/>
            </a:prstGeom>
            <a:solidFill>
              <a:srgbClr val="EB373A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7300913" y="2576513"/>
              <a:ext cx="2062162" cy="2060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7596188" y="2870200"/>
              <a:ext cx="1471612" cy="1473200"/>
            </a:xfrm>
            <a:prstGeom prst="ellipse">
              <a:avLst/>
            </a:prstGeom>
            <a:solidFill>
              <a:srgbClr val="EB373A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7891463" y="3165475"/>
              <a:ext cx="882650" cy="8826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4" name="Oval 10"/>
            <p:cNvSpPr>
              <a:spLocks noChangeArrowheads="1"/>
            </p:cNvSpPr>
            <p:nvPr/>
          </p:nvSpPr>
          <p:spPr bwMode="auto">
            <a:xfrm>
              <a:off x="8112125" y="3360738"/>
              <a:ext cx="441325" cy="441325"/>
            </a:xfrm>
            <a:prstGeom prst="ellipse">
              <a:avLst/>
            </a:prstGeom>
            <a:solidFill>
              <a:srgbClr val="F6AE3C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9318625" y="2219325"/>
              <a:ext cx="1035050" cy="938213"/>
            </a:xfrm>
            <a:custGeom>
              <a:avLst/>
              <a:gdLst>
                <a:gd name="T0" fmla="*/ 0 w 652"/>
                <a:gd name="T1" fmla="*/ 938213 h 591"/>
                <a:gd name="T2" fmla="*/ 158750 w 652"/>
                <a:gd name="T3" fmla="*/ 385763 h 591"/>
                <a:gd name="T4" fmla="*/ 1035050 w 652"/>
                <a:gd name="T5" fmla="*/ 0 h 591"/>
                <a:gd name="T6" fmla="*/ 876300 w 652"/>
                <a:gd name="T7" fmla="*/ 552450 h 591"/>
                <a:gd name="T8" fmla="*/ 0 w 652"/>
                <a:gd name="T9" fmla="*/ 938213 h 5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591">
                  <a:moveTo>
                    <a:pt x="0" y="591"/>
                  </a:moveTo>
                  <a:lnTo>
                    <a:pt x="100" y="243"/>
                  </a:lnTo>
                  <a:lnTo>
                    <a:pt x="652" y="0"/>
                  </a:lnTo>
                  <a:lnTo>
                    <a:pt x="552" y="348"/>
                  </a:lnTo>
                  <a:lnTo>
                    <a:pt x="0" y="591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9318625" y="2771775"/>
              <a:ext cx="1390650" cy="641350"/>
            </a:xfrm>
            <a:custGeom>
              <a:avLst/>
              <a:gdLst>
                <a:gd name="T0" fmla="*/ 0 w 876"/>
                <a:gd name="T1" fmla="*/ 385763 h 404"/>
                <a:gd name="T2" fmla="*/ 515938 w 876"/>
                <a:gd name="T3" fmla="*/ 641350 h 404"/>
                <a:gd name="T4" fmla="*/ 1390650 w 876"/>
                <a:gd name="T5" fmla="*/ 255588 h 404"/>
                <a:gd name="T6" fmla="*/ 876300 w 876"/>
                <a:gd name="T7" fmla="*/ 0 h 404"/>
                <a:gd name="T8" fmla="*/ 0 w 876"/>
                <a:gd name="T9" fmla="*/ 385763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6" h="404">
                  <a:moveTo>
                    <a:pt x="0" y="243"/>
                  </a:moveTo>
                  <a:lnTo>
                    <a:pt x="325" y="404"/>
                  </a:lnTo>
                  <a:lnTo>
                    <a:pt x="876" y="161"/>
                  </a:lnTo>
                  <a:lnTo>
                    <a:pt x="552" y="0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8243943" y="2632085"/>
              <a:ext cx="2146019" cy="1063195"/>
            </a:xfrm>
            <a:custGeom>
              <a:avLst/>
              <a:gdLst>
                <a:gd name="T0" fmla="*/ 3683 w 3725"/>
                <a:gd name="T1" fmla="*/ 142 h 1846"/>
                <a:gd name="T2" fmla="*/ 3582 w 3725"/>
                <a:gd name="T3" fmla="*/ 394 h 1846"/>
                <a:gd name="T4" fmla="*/ 294 w 3725"/>
                <a:gd name="T5" fmla="*/ 1804 h 1846"/>
                <a:gd name="T6" fmla="*/ 42 w 3725"/>
                <a:gd name="T7" fmla="*/ 1703 h 1846"/>
                <a:gd name="T8" fmla="*/ 42 w 3725"/>
                <a:gd name="T9" fmla="*/ 1703 h 1846"/>
                <a:gd name="T10" fmla="*/ 143 w 3725"/>
                <a:gd name="T11" fmla="*/ 1451 h 1846"/>
                <a:gd name="T12" fmla="*/ 3431 w 3725"/>
                <a:gd name="T13" fmla="*/ 42 h 1846"/>
                <a:gd name="T14" fmla="*/ 3683 w 3725"/>
                <a:gd name="T15" fmla="*/ 142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25" h="1846">
                  <a:moveTo>
                    <a:pt x="3683" y="142"/>
                  </a:moveTo>
                  <a:cubicBezTo>
                    <a:pt x="3725" y="240"/>
                    <a:pt x="3680" y="352"/>
                    <a:pt x="3582" y="394"/>
                  </a:cubicBezTo>
                  <a:cubicBezTo>
                    <a:pt x="294" y="1804"/>
                    <a:pt x="294" y="1804"/>
                    <a:pt x="294" y="1804"/>
                  </a:cubicBezTo>
                  <a:cubicBezTo>
                    <a:pt x="196" y="1846"/>
                    <a:pt x="84" y="1800"/>
                    <a:pt x="42" y="1703"/>
                  </a:cubicBezTo>
                  <a:cubicBezTo>
                    <a:pt x="42" y="1703"/>
                    <a:pt x="42" y="1703"/>
                    <a:pt x="42" y="1703"/>
                  </a:cubicBezTo>
                  <a:cubicBezTo>
                    <a:pt x="0" y="1606"/>
                    <a:pt x="45" y="1493"/>
                    <a:pt x="143" y="1451"/>
                  </a:cubicBezTo>
                  <a:cubicBezTo>
                    <a:pt x="3431" y="42"/>
                    <a:pt x="3431" y="42"/>
                    <a:pt x="3431" y="42"/>
                  </a:cubicBezTo>
                  <a:cubicBezTo>
                    <a:pt x="3529" y="0"/>
                    <a:pt x="3641" y="45"/>
                    <a:pt x="3683" y="14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493486" y="1309968"/>
            <a:ext cx="808935" cy="808935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361501" y="1973160"/>
            <a:ext cx="552112" cy="552112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7449" y="4625392"/>
            <a:ext cx="1100826" cy="1100826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7449" y="6363524"/>
            <a:ext cx="456037" cy="489525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54533" y="5866359"/>
            <a:ext cx="727159" cy="727159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9531" y="50007"/>
            <a:ext cx="944296" cy="721604"/>
            <a:chOff x="59531" y="50007"/>
            <a:chExt cx="944296" cy="721604"/>
          </a:xfrm>
        </p:grpSpPr>
        <p:sp>
          <p:nvSpPr>
            <p:cNvPr id="4" name="Rectangle 3"/>
            <p:cNvSpPr/>
            <p:nvPr/>
          </p:nvSpPr>
          <p:spPr>
            <a:xfrm>
              <a:off x="59531" y="50007"/>
              <a:ext cx="45719" cy="721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98" y="77213"/>
              <a:ext cx="877229" cy="69439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559113" y="163576"/>
            <a:ext cx="495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MỤC TIÊU BÀI HỌC</a:t>
            </a:r>
            <a:endParaRPr lang="en-US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487260" y="871462"/>
            <a:ext cx="309865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73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7" grpId="0" animBg="1"/>
      <p:bldP spid="22" grpId="0" animBg="1"/>
      <p:bldP spid="23" grpId="0" animBg="1"/>
      <p:bldP spid="25" grpId="0"/>
      <p:bldP spid="26" grpId="0"/>
      <p:bldP spid="28" grpId="0" animBg="1"/>
      <p:bldP spid="29" grpId="0" animBg="1"/>
      <p:bldP spid="30" grpId="0" animBg="1"/>
      <p:bldP spid="31" grpId="0"/>
      <p:bldP spid="32" grpId="0"/>
      <p:bldP spid="48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7525" y="263803"/>
            <a:ext cx="51816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THẢO LUẬN NHÓM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4167984" y="1224315"/>
            <a:ext cx="31786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0"/>
          <a:stretch/>
        </p:blipFill>
        <p:spPr>
          <a:xfrm>
            <a:off x="8359126" y="3364672"/>
            <a:ext cx="3931396" cy="38795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0404" y="4521355"/>
            <a:ext cx="7544354" cy="210312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3B851B01-A00A-4537-BB50-771700B2A916}"/>
              </a:ext>
            </a:extLst>
          </p:cNvPr>
          <p:cNvSpPr txBox="1">
            <a:spLocks/>
          </p:cNvSpPr>
          <p:nvPr/>
        </p:nvSpPr>
        <p:spPr>
          <a:xfrm>
            <a:off x="317970" y="4394900"/>
            <a:ext cx="7546425" cy="2344309"/>
          </a:xfrm>
          <a:prstGeom prst="rect">
            <a:avLst/>
          </a:prstGeom>
          <a:ln>
            <a:solidFill>
              <a:schemeClr val="bg1"/>
            </a:solidFill>
            <a:prstDash val="dashDot"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Cách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tay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phím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cơ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như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thế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nào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2.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Đặt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tay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lên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bàn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phím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mình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kiểm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chéo</a:t>
            </a:r>
            <a:r>
              <a:rPr lang="en-US" sz="3200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nhau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9" name="Picture 2" descr="Káº¿t quáº£ hÃ¬nh áº£nh cho clip Äáº·t tay ÄÃºng cÃ¡ch lÃªn bÃ n phÃ­m">
            <a:extLst>
              <a:ext uri="{FF2B5EF4-FFF2-40B4-BE49-F238E27FC236}">
                <a16:creationId xmlns:a16="http://schemas.microsoft.com/office/drawing/2014/main" id="{E9FC7222-E69A-4CCC-8D3B-A4ADA92DF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07" y="1432978"/>
            <a:ext cx="8502426" cy="3088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2 phút">
            <a:hlinkClick r:id="" action="ppaction://media"/>
            <a:extLst>
              <a:ext uri="{FF2B5EF4-FFF2-40B4-BE49-F238E27FC236}">
                <a16:creationId xmlns:a16="http://schemas.microsoft.com/office/drawing/2014/main" id="{76EC55EC-252D-19BE-21AF-CE601BCBC9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62273" y="1"/>
            <a:ext cx="3178630" cy="17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142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78"/>
          <p:cNvSpPr txBox="1">
            <a:spLocks noChangeArrowheads="1"/>
          </p:cNvSpPr>
          <p:nvPr/>
        </p:nvSpPr>
        <p:spPr bwMode="auto">
          <a:xfrm>
            <a:off x="203200" y="228601"/>
            <a:ext cx="109728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0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30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30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tay</a:t>
            </a:r>
            <a:r>
              <a:rPr lang="en-US" sz="30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sz="30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bàn</a:t>
            </a:r>
            <a:r>
              <a:rPr lang="en-US" sz="30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0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phím</a:t>
            </a:r>
            <a:endParaRPr lang="vi-VN" sz="3000" b="1" dirty="0">
              <a:solidFill>
                <a:srgbClr val="FF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60679" y="5426085"/>
            <a:ext cx="11138075" cy="523220"/>
            <a:chOff x="1171444" y="3505325"/>
            <a:chExt cx="8353556" cy="523220"/>
          </a:xfrm>
        </p:grpSpPr>
        <p:sp>
          <p:nvSpPr>
            <p:cNvPr id="13" name="Text Box 41"/>
            <p:cNvSpPr txBox="1">
              <a:spLocks noChangeArrowheads="1"/>
            </p:cNvSpPr>
            <p:nvPr/>
          </p:nvSpPr>
          <p:spPr bwMode="auto">
            <a:xfrm>
              <a:off x="1171444" y="3505325"/>
              <a:ext cx="8353556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800" i="1" u="sng" dirty="0" err="1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Chú</a:t>
              </a:r>
              <a:r>
                <a:rPr lang="en-US" sz="2800" i="1" u="sng" dirty="0">
                  <a:solidFill>
                    <a:srgbClr val="FF3300"/>
                  </a:solidFill>
                  <a:latin typeface="Times New Roman" pitchFamily="18" charset="0"/>
                  <a:cs typeface="Times New Roman" pitchFamily="18" charset="0"/>
                </a:rPr>
                <a:t> ý: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Chúng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ta 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gọi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8 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phím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:                                                   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là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các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phím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xuất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2400" dirty="0" err="1">
                  <a:latin typeface="Times New Roman" pitchFamily="18" charset="0"/>
                  <a:cs typeface="Times New Roman" pitchFamily="18" charset="0"/>
                </a:rPr>
                <a:t>phát</a:t>
              </a:r>
              <a:r>
                <a:rPr lang="en-US" sz="2400" dirty="0">
                  <a:latin typeface="Times New Roman" pitchFamily="18" charset="0"/>
                  <a:cs typeface="Times New Roman" pitchFamily="18" charset="0"/>
                </a:rPr>
                <a:t>.</a:t>
              </a:r>
            </a:p>
          </p:txBody>
        </p:sp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7572" y="3571345"/>
              <a:ext cx="27813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096394"/>
              </p:ext>
            </p:extLst>
          </p:nvPr>
        </p:nvGraphicFramePr>
        <p:xfrm>
          <a:off x="406400" y="1066800"/>
          <a:ext cx="5588000" cy="34296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4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Tay trái </a:t>
                      </a: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đặt</a:t>
                      </a:r>
                      <a:r>
                        <a:rPr lang="en-US" sz="2400" b="0" baseline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vào</a:t>
                      </a: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phím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 err="1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Tay</a:t>
                      </a:r>
                      <a:r>
                        <a:rPr lang="en-US" sz="2400" b="1" dirty="0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b="1" dirty="0" err="1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phải</a:t>
                      </a:r>
                      <a:r>
                        <a:rPr lang="en-US" sz="2400" b="1" baseline="0" dirty="0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b="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đặt</a:t>
                      </a:r>
                      <a:r>
                        <a:rPr lang="en-US" sz="2400" b="0" baseline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b="0" baseline="0" dirty="0" err="1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vào</a:t>
                      </a: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phím</a:t>
                      </a:r>
                      <a:endParaRPr lang="en-US" sz="2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 trỏ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F  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J  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 giữa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D</a:t>
                      </a:r>
                      <a:endParaRPr lang="en-US" sz="24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K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 áp út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S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L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1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 út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A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;</a:t>
                      </a:r>
                      <a:endParaRPr lang="en-US" sz="24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1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 cái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24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Phím</a:t>
                      </a:r>
                      <a:r>
                        <a:rPr lang="en-US" sz="2400" b="1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b="1" baseline="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cách</a:t>
                      </a:r>
                      <a:endParaRPr lang="en-US" sz="24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Phím</a:t>
                      </a:r>
                      <a:r>
                        <a:rPr lang="en-US" sz="2400" b="1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2400" b="1" baseline="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cách</a:t>
                      </a:r>
                      <a:endParaRPr lang="en-US" sz="24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16" y="1217068"/>
            <a:ext cx="61055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850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32535"/>
              </p:ext>
            </p:extLst>
          </p:nvPr>
        </p:nvGraphicFramePr>
        <p:xfrm>
          <a:off x="304800" y="1600200"/>
          <a:ext cx="5588000" cy="3709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74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24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Tay trái </a:t>
                      </a: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gõ phím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solidFill>
                            <a:srgbClr val="C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Tay phải</a:t>
                      </a: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gõ phím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</a:t>
                      </a:r>
                      <a:r>
                        <a:rPr lang="en-US" sz="24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trỏ</a:t>
                      </a:r>
                      <a:endParaRPr lang="en-US" sz="2400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F  G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J  H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 giữa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D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K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 áp út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S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L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1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 út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A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;</a:t>
                      </a:r>
                      <a:endParaRPr lang="en-US" sz="2400" b="1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112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Ngón cái</a:t>
                      </a:r>
                      <a:endParaRPr lang="en-US" sz="240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r>
                        <a:rPr lang="en-US" sz="24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Phím</a:t>
                      </a:r>
                      <a:r>
                        <a:rPr lang="en-US" sz="2400" b="1" baseline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400" b="1" baseline="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cách</a:t>
                      </a:r>
                      <a:endParaRPr lang="en-US" sz="24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000"/>
                        </a:spcAft>
                      </a:pPr>
                      <a:r>
                        <a:rPr lang="en-US" sz="2400" b="1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Phím</a:t>
                      </a:r>
                      <a:r>
                        <a:rPr lang="en-US" sz="2400" b="1" baseline="0" dirty="0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sz="2400" b="1" baseline="0" dirty="0" err="1"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cách</a:t>
                      </a:r>
                      <a:endParaRPr lang="en-US" sz="2400" b="1" dirty="0">
                        <a:effectLst/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100577" marR="100577" marT="37716" marB="3771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 Box 227"/>
          <p:cNvSpPr txBox="1">
            <a:spLocks noChangeArrowheads="1"/>
          </p:cNvSpPr>
          <p:nvPr/>
        </p:nvSpPr>
        <p:spPr bwMode="auto">
          <a:xfrm>
            <a:off x="304800" y="369561"/>
            <a:ext cx="10972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28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gõ</a:t>
            </a:r>
            <a:r>
              <a:rPr lang="en-US" sz="28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28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phím</a:t>
            </a:r>
            <a:r>
              <a:rPr lang="en-US" sz="28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sz="28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8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sz="28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 sz="2800" b="1" dirty="0">
                <a:solidFill>
                  <a:srgbClr val="FF0066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endParaRPr lang="vi-VN" sz="2800" b="1" dirty="0">
              <a:solidFill>
                <a:srgbClr val="FF0066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716" y="1217068"/>
            <a:ext cx="6105525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63"/>
          <p:cNvSpPr txBox="1">
            <a:spLocks noChangeArrowheads="1"/>
          </p:cNvSpPr>
          <p:nvPr/>
        </p:nvSpPr>
        <p:spPr bwMode="auto">
          <a:xfrm>
            <a:off x="515732" y="5764938"/>
            <a:ext cx="8458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2800" b="1" i="1" u="sng" dirty="0" err="1">
                <a:solidFill>
                  <a:srgbClr val="FF0000"/>
                </a:solidFill>
              </a:rPr>
              <a:t>Chú</a:t>
            </a:r>
            <a:r>
              <a:rPr lang="en-US" sz="2800" b="1" i="1" u="sng" dirty="0">
                <a:solidFill>
                  <a:srgbClr val="FF0000"/>
                </a:solidFill>
              </a:rPr>
              <a:t> ý :</a:t>
            </a:r>
            <a:r>
              <a:rPr lang="en-US" sz="2800" b="1" dirty="0">
                <a:solidFill>
                  <a:srgbClr val="000000"/>
                </a:solidFill>
              </a:rPr>
              <a:t> </a:t>
            </a:r>
            <a:r>
              <a:rPr lang="en-US" sz="2800" dirty="0">
                <a:solidFill>
                  <a:srgbClr val="4A0EF2"/>
                </a:solidFill>
              </a:rPr>
              <a:t>- </a:t>
            </a:r>
            <a:r>
              <a:rPr lang="en-US" sz="2800" b="1" dirty="0" err="1">
                <a:solidFill>
                  <a:srgbClr val="4A0EF2"/>
                </a:solidFill>
              </a:rPr>
              <a:t>S</a:t>
            </a:r>
            <a:r>
              <a:rPr lang="en-US" sz="2800" b="1" dirty="0" err="1">
                <a:solidFill>
                  <a:srgbClr val="0000CC"/>
                </a:solidFill>
              </a:rPr>
              <a:t>au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khi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gõ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xong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phím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G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hoặc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H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phải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đưa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ngón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tay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trở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về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phím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xuất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phát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tương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ứng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là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F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 err="1">
                <a:solidFill>
                  <a:srgbClr val="0000CC"/>
                </a:solidFill>
              </a:rPr>
              <a:t>hoặc</a:t>
            </a:r>
            <a:r>
              <a:rPr lang="en-US" sz="2800" b="1" dirty="0">
                <a:solidFill>
                  <a:srgbClr val="0000CC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J</a:t>
            </a:r>
            <a:r>
              <a:rPr lang="en-US" sz="2800" b="1" dirty="0">
                <a:solidFill>
                  <a:srgbClr val="0000CC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593E69-EE5E-4207-883F-6CE4CE990BFD}"/>
              </a:ext>
            </a:extLst>
          </p:cNvPr>
          <p:cNvSpPr txBox="1"/>
          <p:nvPr/>
        </p:nvSpPr>
        <p:spPr>
          <a:xfrm>
            <a:off x="1132765" y="5764938"/>
            <a:ext cx="7504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698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27CD48C-4515-0EAB-BAF4-1627F017402D}"/>
              </a:ext>
            </a:extLst>
          </p:cNvPr>
          <p:cNvSpPr txBox="1"/>
          <p:nvPr/>
        </p:nvSpPr>
        <p:spPr>
          <a:xfrm>
            <a:off x="2100649" y="332040"/>
            <a:ext cx="926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THỰC HÀNH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55" y="2631461"/>
            <a:ext cx="8370995" cy="470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1688055" y="1119117"/>
            <a:ext cx="10130906" cy="12828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AutoNum type="arabicPeriod"/>
            </a:pPr>
            <a:r>
              <a:rPr lang="vi-VN" sz="2400" i="1" dirty="0">
                <a:solidFill>
                  <a:srgbClr val="002776"/>
                </a:solidFill>
                <a:latin typeface="+mj-lt"/>
              </a:rPr>
              <a:t>Chọn mức độ: EN1. Introduction – bài: 1. Basics – Từ Level </a:t>
            </a:r>
            <a:r>
              <a:rPr lang="en-US" sz="2400" i="1" dirty="0">
                <a:solidFill>
                  <a:srgbClr val="002776"/>
                </a:solidFill>
                <a:latin typeface="+mj-lt"/>
              </a:rPr>
              <a:t>3</a:t>
            </a:r>
            <a:r>
              <a:rPr lang="vi-VN" sz="2400" i="1" dirty="0">
                <a:solidFill>
                  <a:srgbClr val="002776"/>
                </a:solidFill>
                <a:latin typeface="+mj-lt"/>
              </a:rPr>
              <a:t> đến Level </a:t>
            </a:r>
            <a:r>
              <a:rPr lang="en-US" sz="2400" i="1" dirty="0">
                <a:solidFill>
                  <a:srgbClr val="002776"/>
                </a:solidFill>
                <a:latin typeface="+mj-lt"/>
              </a:rPr>
              <a:t>9</a:t>
            </a:r>
            <a:endParaRPr lang="vi-VN" sz="2400" i="1" dirty="0">
              <a:solidFill>
                <a:srgbClr val="002776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vi-VN" sz="2400" i="1" dirty="0">
                <a:solidFill>
                  <a:srgbClr val="002776"/>
                </a:solidFill>
                <a:latin typeface="+mj-lt"/>
              </a:rPr>
              <a:t>Chọn mức độ: EN1. Introduction – bài: 2. Shift key – Từ Level 1 đến Level 3</a:t>
            </a:r>
          </a:p>
        </p:txBody>
      </p:sp>
    </p:spTree>
    <p:extLst>
      <p:ext uri="{BB962C8B-B14F-4D97-AF65-F5344CB8AC3E}">
        <p14:creationId xmlns:p14="http://schemas.microsoft.com/office/powerpoint/2010/main" val="3904788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68DA8B-4F41-44D2-8B8F-CA909E66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204" y="1476204"/>
            <a:ext cx="2788202" cy="24313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78E833-5F96-C3D0-8DB8-9B3BA8F8E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6" y="1501572"/>
            <a:ext cx="2900764" cy="2527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FC3D1E-28F1-7F8F-531C-B93A010272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546" y="3870696"/>
            <a:ext cx="3241317" cy="2430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A7B651-2E14-5C53-400E-91C56231204C}"/>
              </a:ext>
            </a:extLst>
          </p:cNvPr>
          <p:cNvSpPr txBox="1"/>
          <p:nvPr/>
        </p:nvSpPr>
        <p:spPr>
          <a:xfrm>
            <a:off x="33956" y="4053945"/>
            <a:ext cx="328037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83593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GIƠ TAY KHI MUỐN NÓI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941702-C0B6-3137-5C48-29EAD8A6E771}"/>
              </a:ext>
            </a:extLst>
          </p:cNvPr>
          <p:cNvSpPr txBox="1"/>
          <p:nvPr/>
        </p:nvSpPr>
        <p:spPr>
          <a:xfrm>
            <a:off x="5892204" y="4053945"/>
            <a:ext cx="2788202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83593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NGỒI NGAY NGẮN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0E2F2-AD2F-ECB4-9E0F-D5F8D5D5693F}"/>
              </a:ext>
            </a:extLst>
          </p:cNvPr>
          <p:cNvSpPr txBox="1"/>
          <p:nvPr/>
        </p:nvSpPr>
        <p:spPr>
          <a:xfrm>
            <a:off x="8595204" y="6457890"/>
            <a:ext cx="3471999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283593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LẮNG NGHE TẬP TRUNG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850228-31A0-5678-1ECF-B6DD0AE604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4" t="30267" r="25467" b="15866"/>
          <a:stretch/>
        </p:blipFill>
        <p:spPr>
          <a:xfrm>
            <a:off x="3596796" y="3729787"/>
            <a:ext cx="2100887" cy="2143329"/>
          </a:xfrm>
          <a:prstGeom prst="ellipse">
            <a:avLst/>
          </a:prstGeom>
          <a:ln w="127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2DF96E-DADC-793D-DA7B-BF2566B4014F}"/>
              </a:ext>
            </a:extLst>
          </p:cNvPr>
          <p:cNvSpPr txBox="1"/>
          <p:nvPr/>
        </p:nvSpPr>
        <p:spPr>
          <a:xfrm>
            <a:off x="2934720" y="6088559"/>
            <a:ext cx="3683429" cy="70788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x-none" sz="2000" b="1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SỬ DỤNG MÁY </a:t>
            </a:r>
          </a:p>
          <a:p>
            <a:pPr algn="ctr"/>
            <a:r>
              <a:rPr lang="x-none" sz="2000" b="1" dirty="0">
                <a:solidFill>
                  <a:srgbClr val="002060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KHI CÓ HIỆU LỆNH</a:t>
            </a:r>
            <a:endParaRPr lang="en-US" sz="2000" b="1" dirty="0">
              <a:solidFill>
                <a:srgbClr val="002060"/>
              </a:solidFill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2D9EEA5F-18CA-2189-FC0F-9CED0A310D18}"/>
              </a:ext>
            </a:extLst>
          </p:cNvPr>
          <p:cNvSpPr txBox="1">
            <a:spLocks/>
          </p:cNvSpPr>
          <p:nvPr/>
        </p:nvSpPr>
        <p:spPr>
          <a:xfrm>
            <a:off x="1485186" y="460687"/>
            <a:ext cx="10163283" cy="654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x-none" sz="4267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NỘI QUY LỚP HỌC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696020" y="145303"/>
            <a:ext cx="4954955" cy="726159"/>
            <a:chOff x="3641428" y="145303"/>
            <a:chExt cx="4954955" cy="726159"/>
          </a:xfrm>
        </p:grpSpPr>
        <p:sp>
          <p:nvSpPr>
            <p:cNvPr id="7" name="TextBox 6"/>
            <p:cNvSpPr txBox="1"/>
            <p:nvPr/>
          </p:nvSpPr>
          <p:spPr>
            <a:xfrm>
              <a:off x="3641428" y="145303"/>
              <a:ext cx="495495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b="1">
                  <a:solidFill>
                    <a:srgbClr val="3584C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CỦNG CỐ - ĐÁNH GIÁ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621575" y="871462"/>
              <a:ext cx="1466568" cy="0"/>
            </a:xfrm>
            <a:prstGeom prst="line">
              <a:avLst/>
            </a:prstGeom>
            <a:ln w="31750">
              <a:solidFill>
                <a:srgbClr val="3584C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121762" y="871462"/>
              <a:ext cx="1466568" cy="0"/>
            </a:xfrm>
            <a:prstGeom prst="line">
              <a:avLst/>
            </a:prstGeom>
            <a:ln w="31750">
              <a:solidFill>
                <a:srgbClr val="76AB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088143" y="871462"/>
              <a:ext cx="1466568" cy="0"/>
            </a:xfrm>
            <a:prstGeom prst="line">
              <a:avLst/>
            </a:prstGeom>
            <a:ln w="31750">
              <a:solidFill>
                <a:srgbClr val="5B9B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FE621AF-CC7D-44B1-8006-2491BF7CD692}"/>
              </a:ext>
            </a:extLst>
          </p:cNvPr>
          <p:cNvSpPr txBox="1"/>
          <p:nvPr/>
        </p:nvSpPr>
        <p:spPr>
          <a:xfrm>
            <a:off x="6855046" y="1730973"/>
            <a:ext cx="49701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</a:rPr>
              <a:t>Trần </a:t>
            </a:r>
            <a:r>
              <a:rPr lang="en-US" sz="5400" b="1" err="1">
                <a:solidFill>
                  <a:schemeClr val="bg1"/>
                </a:solidFill>
              </a:rPr>
              <a:t>Đức</a:t>
            </a:r>
            <a:r>
              <a:rPr lang="en-US" sz="5400" b="1">
                <a:solidFill>
                  <a:schemeClr val="bg1"/>
                </a:solidFill>
              </a:rPr>
              <a:t> </a:t>
            </a:r>
            <a:r>
              <a:rPr lang="en-US" sz="5400" b="1" err="1">
                <a:solidFill>
                  <a:schemeClr val="bg1"/>
                </a:solidFill>
              </a:rPr>
              <a:t>Cường</a:t>
            </a:r>
            <a:endParaRPr lang="en-US" sz="5400" b="1">
              <a:solidFill>
                <a:schemeClr val="bg1"/>
              </a:solidFill>
            </a:endParaRPr>
          </a:p>
          <a:p>
            <a:pPr algn="ctr"/>
            <a:r>
              <a:rPr lang="en-US" sz="4000" b="1" err="1">
                <a:solidFill>
                  <a:schemeClr val="bg1"/>
                </a:solidFill>
              </a:rPr>
              <a:t>Giáo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viên</a:t>
            </a:r>
            <a:r>
              <a:rPr lang="en-US" sz="4000" b="1">
                <a:solidFill>
                  <a:schemeClr val="bg1"/>
                </a:solidFill>
              </a:rPr>
              <a:t> Tin </a:t>
            </a:r>
            <a:r>
              <a:rPr lang="en-US" sz="4000" b="1" err="1">
                <a:solidFill>
                  <a:schemeClr val="bg1"/>
                </a:solidFill>
              </a:rPr>
              <a:t>học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F8D60436-43AB-4B7F-92C2-B39EA56A82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" r="5741"/>
          <a:stretch/>
        </p:blipFill>
        <p:spPr>
          <a:xfrm>
            <a:off x="6909638" y="1444370"/>
            <a:ext cx="4210193" cy="46303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Pentagon 13"/>
          <p:cNvSpPr/>
          <p:nvPr/>
        </p:nvSpPr>
        <p:spPr>
          <a:xfrm>
            <a:off x="0" y="1946533"/>
            <a:ext cx="4844955" cy="1107761"/>
          </a:xfrm>
          <a:prstGeom prst="homePlate">
            <a:avLst/>
          </a:prstGeom>
          <a:solidFill>
            <a:srgbClr val="006600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HỌC SINH ĐÁNH GIÁ</a:t>
            </a:r>
          </a:p>
        </p:txBody>
      </p:sp>
      <p:sp>
        <p:nvSpPr>
          <p:cNvPr id="15" name="Pentagon 14"/>
          <p:cNvSpPr/>
          <p:nvPr/>
        </p:nvSpPr>
        <p:spPr>
          <a:xfrm>
            <a:off x="0" y="3918208"/>
            <a:ext cx="4844955" cy="1107761"/>
          </a:xfrm>
          <a:prstGeom prst="homePlate">
            <a:avLst/>
          </a:prstGeom>
          <a:solidFill>
            <a:srgbClr val="C00000"/>
          </a:solidFill>
          <a:ln>
            <a:noFill/>
          </a:ln>
          <a:effectLst>
            <a:outerShdw blurRad="1270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GIÁO VIÊN ĐÁNH GIÁ</a:t>
            </a:r>
          </a:p>
        </p:txBody>
      </p:sp>
    </p:spTree>
    <p:extLst>
      <p:ext uri="{BB962C8B-B14F-4D97-AF65-F5344CB8AC3E}">
        <p14:creationId xmlns:p14="http://schemas.microsoft.com/office/powerpoint/2010/main" val="42040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9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ỏng vấn kiểu Mỹ (Phần 3)- Phone interviews, Thank you note, Bad ..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9" t="8398" r="7447" b="8398"/>
          <a:stretch/>
        </p:blipFill>
        <p:spPr bwMode="auto">
          <a:xfrm>
            <a:off x="2857500" y="715385"/>
            <a:ext cx="7696200" cy="550342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3222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DA256CD-DDCC-4F2A-9468-551BBDF9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10668000" cy="762000"/>
          </a:xfrm>
        </p:spPr>
        <p:txBody>
          <a:bodyPr>
            <a:normAutofit fontScale="90000"/>
          </a:bodyPr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" name="Gõ phím nhanh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12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8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67407" y="565436"/>
            <a:ext cx="732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MÔN CÔNG NGHỆ THÔNG TIN – KHỐI 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75951" y="3128025"/>
            <a:ext cx="90483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b="1" noProof="0" dirty="0" err="1">
                <a:solidFill>
                  <a:srgbClr val="FFFF00"/>
                </a:solidFill>
                <a:latin typeface="UTM Neo Sans Intel" panose="02040603050506020204" pitchFamily="18" charset="0"/>
              </a:rPr>
              <a:t>Làm</a:t>
            </a:r>
            <a:r>
              <a:rPr lang="en-US" sz="4500" b="1" noProof="0" dirty="0">
                <a:solidFill>
                  <a:srgbClr val="FFFF00"/>
                </a:solidFill>
                <a:latin typeface="UTM Neo Sans Intel" panose="02040603050506020204" pitchFamily="18" charset="0"/>
              </a:rPr>
              <a:t> </a:t>
            </a:r>
            <a:r>
              <a:rPr lang="en-US" sz="4500" b="1" noProof="0" dirty="0" err="1">
                <a:solidFill>
                  <a:srgbClr val="FFFF00"/>
                </a:solidFill>
                <a:latin typeface="UTM Neo Sans Intel" panose="02040603050506020204" pitchFamily="18" charset="0"/>
              </a:rPr>
              <a:t>quen</a:t>
            </a:r>
            <a:r>
              <a:rPr lang="en-US" sz="4500" b="1" noProof="0" dirty="0">
                <a:solidFill>
                  <a:srgbClr val="FFFF00"/>
                </a:solidFill>
                <a:latin typeface="UTM Neo Sans Intel" panose="02040603050506020204" pitchFamily="18" charset="0"/>
              </a:rPr>
              <a:t> </a:t>
            </a:r>
            <a:r>
              <a:rPr lang="en-US" sz="4500" b="1" noProof="0" dirty="0" err="1">
                <a:solidFill>
                  <a:srgbClr val="FFFF00"/>
                </a:solidFill>
                <a:latin typeface="UTM Neo Sans Intel" panose="02040603050506020204" pitchFamily="18" charset="0"/>
              </a:rPr>
              <a:t>với</a:t>
            </a:r>
            <a:r>
              <a:rPr lang="en-US" sz="4500" b="1" noProof="0" dirty="0">
                <a:solidFill>
                  <a:srgbClr val="FFFF00"/>
                </a:solidFill>
                <a:latin typeface="UTM Neo Sans Intel" panose="02040603050506020204" pitchFamily="18" charset="0"/>
              </a:rPr>
              <a:t> Rapid Typing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F4793-3500-7380-174D-2CBA83EF07FA}"/>
              </a:ext>
            </a:extLst>
          </p:cNvPr>
          <p:cNvSpPr txBox="1"/>
          <p:nvPr/>
        </p:nvSpPr>
        <p:spPr>
          <a:xfrm>
            <a:off x="2684511" y="2233945"/>
            <a:ext cx="90483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500" b="1" dirty="0" err="1">
                <a:solidFill>
                  <a:srgbClr val="FFFF00"/>
                </a:solidFill>
                <a:latin typeface="UTM Neo Sans Intel" panose="02040603050506020204" pitchFamily="18" charset="0"/>
              </a:rPr>
              <a:t>Bài</a:t>
            </a:r>
            <a:r>
              <a:rPr lang="en-US" sz="4500" b="1" dirty="0">
                <a:solidFill>
                  <a:srgbClr val="FFFF00"/>
                </a:solidFill>
                <a:latin typeface="UTM Neo Sans Intel" panose="02040603050506020204" pitchFamily="18" charset="0"/>
              </a:rPr>
              <a:t> 1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pic>
        <p:nvPicPr>
          <p:cNvPr id="3" name="Picture 2" descr="Rapid Typing Download - RapidTyping can help you improve your typing skills">
            <a:extLst>
              <a:ext uri="{FF2B5EF4-FFF2-40B4-BE49-F238E27FC236}">
                <a16:creationId xmlns:a16="http://schemas.microsoft.com/office/drawing/2014/main" id="{A8AEE969-F702-6AA7-3A9E-E00F60A5F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4176" y="4022105"/>
            <a:ext cx="2501908" cy="250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46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0000">
              <a:srgbClr val="749BCA"/>
            </a:gs>
            <a:gs pos="100000">
              <a:srgbClr val="3584C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/>
          <p:cNvSpPr/>
          <p:nvPr/>
        </p:nvSpPr>
        <p:spPr>
          <a:xfrm>
            <a:off x="2029715" y="4015312"/>
            <a:ext cx="1511646" cy="1511646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3585491" y="1324434"/>
            <a:ext cx="2534153" cy="1501687"/>
          </a:xfrm>
          <a:prstGeom prst="roundRect">
            <a:avLst>
              <a:gd name="adj" fmla="val 50000"/>
            </a:avLst>
          </a:prstGeom>
          <a:solidFill>
            <a:srgbClr val="009A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 rot="5400000">
            <a:off x="7845938" y="-1384286"/>
            <a:ext cx="1610438" cy="6919126"/>
          </a:xfrm>
          <a:custGeom>
            <a:avLst/>
            <a:gdLst>
              <a:gd name="connsiteX0" fmla="*/ 1 w 1610438"/>
              <a:gd name="connsiteY0" fmla="*/ 6632814 h 6653284"/>
              <a:gd name="connsiteX1" fmla="*/ 1 w 1610438"/>
              <a:gd name="connsiteY1" fmla="*/ 805218 h 6653284"/>
              <a:gd name="connsiteX2" fmla="*/ 805219 w 1610438"/>
              <a:gd name="connsiteY2" fmla="*/ 0 h 6653284"/>
              <a:gd name="connsiteX3" fmla="*/ 805219 w 1610438"/>
              <a:gd name="connsiteY3" fmla="*/ 1 h 6653284"/>
              <a:gd name="connsiteX4" fmla="*/ 1610437 w 1610438"/>
              <a:gd name="connsiteY4" fmla="*/ 805219 h 6653284"/>
              <a:gd name="connsiteX5" fmla="*/ 1610436 w 1610438"/>
              <a:gd name="connsiteY5" fmla="*/ 6632814 h 6653284"/>
              <a:gd name="connsiteX6" fmla="*/ 1609424 w 1610438"/>
              <a:gd name="connsiteY6" fmla="*/ 6652854 h 6653284"/>
              <a:gd name="connsiteX7" fmla="*/ 805219 w 1610438"/>
              <a:gd name="connsiteY7" fmla="*/ 6312085 h 6653284"/>
              <a:gd name="connsiteX8" fmla="*/ 1013 w 1610438"/>
              <a:gd name="connsiteY8" fmla="*/ 6652855 h 6653284"/>
              <a:gd name="connsiteX9" fmla="*/ 0 w 1610438"/>
              <a:gd name="connsiteY9" fmla="*/ 6653284 h 6653284"/>
              <a:gd name="connsiteX10" fmla="*/ 1013 w 1610438"/>
              <a:gd name="connsiteY10" fmla="*/ 6652855 h 6653284"/>
              <a:gd name="connsiteX11" fmla="*/ 1035 w 1610438"/>
              <a:gd name="connsiteY11" fmla="*/ 6653283 h 6653284"/>
              <a:gd name="connsiteX12" fmla="*/ 1609403 w 1610438"/>
              <a:gd name="connsiteY12" fmla="*/ 6653283 h 6653284"/>
              <a:gd name="connsiteX13" fmla="*/ 1609424 w 1610438"/>
              <a:gd name="connsiteY13" fmla="*/ 6652854 h 6653284"/>
              <a:gd name="connsiteX14" fmla="*/ 1610438 w 1610438"/>
              <a:gd name="connsiteY14" fmla="*/ 6653284 h 665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0438" h="6653284">
                <a:moveTo>
                  <a:pt x="1" y="6632814"/>
                </a:moveTo>
                <a:lnTo>
                  <a:pt x="1" y="805218"/>
                </a:lnTo>
                <a:cubicBezTo>
                  <a:pt x="1" y="360508"/>
                  <a:pt x="360509" y="0"/>
                  <a:pt x="805219" y="0"/>
                </a:cubicBezTo>
                <a:lnTo>
                  <a:pt x="805219" y="1"/>
                </a:lnTo>
                <a:cubicBezTo>
                  <a:pt x="1249929" y="1"/>
                  <a:pt x="1610437" y="360509"/>
                  <a:pt x="1610437" y="805219"/>
                </a:cubicBezTo>
                <a:lnTo>
                  <a:pt x="1610436" y="6632814"/>
                </a:lnTo>
                <a:lnTo>
                  <a:pt x="1609424" y="6652854"/>
                </a:lnTo>
                <a:lnTo>
                  <a:pt x="805219" y="6312085"/>
                </a:lnTo>
                <a:lnTo>
                  <a:pt x="1013" y="6652855"/>
                </a:lnTo>
                <a:close/>
                <a:moveTo>
                  <a:pt x="0" y="6653284"/>
                </a:moveTo>
                <a:lnTo>
                  <a:pt x="1013" y="6652855"/>
                </a:lnTo>
                <a:lnTo>
                  <a:pt x="1035" y="6653283"/>
                </a:lnTo>
                <a:lnTo>
                  <a:pt x="1609403" y="6653283"/>
                </a:lnTo>
                <a:lnTo>
                  <a:pt x="1609424" y="6652854"/>
                </a:lnTo>
                <a:lnTo>
                  <a:pt x="1610438" y="665328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54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368300" dist="50800" dir="8100000" algn="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/>
          <p:cNvSpPr/>
          <p:nvPr/>
        </p:nvSpPr>
        <p:spPr>
          <a:xfrm rot="5400000">
            <a:off x="4900829" y="1968290"/>
            <a:ext cx="842374" cy="1848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852162" y="1480305"/>
            <a:ext cx="1376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b="1" spc="-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en-US" sz="7200" b="1" spc="-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69001" y="1524271"/>
            <a:ext cx="61643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pc="-200" dirty="0"/>
              <a:t>HS </a:t>
            </a:r>
            <a:r>
              <a:rPr lang="en-US" sz="3200" spc="-200" dirty="0" err="1"/>
              <a:t>trình</a:t>
            </a:r>
            <a:r>
              <a:rPr lang="en-US" sz="3200" spc="-200" dirty="0"/>
              <a:t> </a:t>
            </a:r>
            <a:r>
              <a:rPr lang="en-US" sz="3200" spc="-200" dirty="0" err="1"/>
              <a:t>bày</a:t>
            </a:r>
            <a:r>
              <a:rPr lang="en-US" sz="3200" spc="-200" dirty="0"/>
              <a:t> </a:t>
            </a:r>
            <a:r>
              <a:rPr lang="en-US" sz="3200" spc="-200" dirty="0" err="1"/>
              <a:t>được</a:t>
            </a:r>
            <a:r>
              <a:rPr lang="en-US" sz="3200" spc="-200" dirty="0"/>
              <a:t> </a:t>
            </a:r>
            <a:r>
              <a:rPr lang="en-US" sz="3200" spc="-200" dirty="0" err="1"/>
              <a:t>tác</a:t>
            </a:r>
            <a:r>
              <a:rPr lang="en-US" sz="3200" spc="-200" dirty="0"/>
              <a:t> </a:t>
            </a:r>
            <a:r>
              <a:rPr lang="en-US" sz="3200" spc="-200" dirty="0" err="1"/>
              <a:t>dụng</a:t>
            </a:r>
            <a:r>
              <a:rPr lang="en-US" sz="3200" spc="-200" dirty="0"/>
              <a:t> </a:t>
            </a:r>
            <a:r>
              <a:rPr lang="en-US" sz="3200" spc="-200" dirty="0" err="1"/>
              <a:t>của</a:t>
            </a:r>
            <a:r>
              <a:rPr lang="en-US" sz="3200" spc="-200" dirty="0"/>
              <a:t> </a:t>
            </a:r>
            <a:r>
              <a:rPr lang="en-US" sz="3200" spc="-200" dirty="0" err="1"/>
              <a:t>phần</a:t>
            </a:r>
            <a:r>
              <a:rPr lang="en-US" sz="3200" spc="-200" dirty="0"/>
              <a:t> </a:t>
            </a:r>
            <a:r>
              <a:rPr lang="en-US" sz="3200" spc="-200" dirty="0" err="1"/>
              <a:t>mềm</a:t>
            </a:r>
            <a:r>
              <a:rPr lang="en-US" sz="3200" spc="-200" dirty="0"/>
              <a:t> Rapid Typing.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387206" y="3298939"/>
            <a:ext cx="2534153" cy="1656265"/>
          </a:xfrm>
          <a:prstGeom prst="roundRect">
            <a:avLst>
              <a:gd name="adj" fmla="val 50000"/>
            </a:avLst>
          </a:prstGeom>
          <a:solidFill>
            <a:srgbClr val="C97B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 rot="5400000">
            <a:off x="7771860" y="612553"/>
            <a:ext cx="1839873" cy="7000406"/>
          </a:xfrm>
          <a:custGeom>
            <a:avLst/>
            <a:gdLst>
              <a:gd name="connsiteX0" fmla="*/ 1 w 1610438"/>
              <a:gd name="connsiteY0" fmla="*/ 6632814 h 6653284"/>
              <a:gd name="connsiteX1" fmla="*/ 1 w 1610438"/>
              <a:gd name="connsiteY1" fmla="*/ 805218 h 6653284"/>
              <a:gd name="connsiteX2" fmla="*/ 805219 w 1610438"/>
              <a:gd name="connsiteY2" fmla="*/ 0 h 6653284"/>
              <a:gd name="connsiteX3" fmla="*/ 805219 w 1610438"/>
              <a:gd name="connsiteY3" fmla="*/ 1 h 6653284"/>
              <a:gd name="connsiteX4" fmla="*/ 1610437 w 1610438"/>
              <a:gd name="connsiteY4" fmla="*/ 805219 h 6653284"/>
              <a:gd name="connsiteX5" fmla="*/ 1610436 w 1610438"/>
              <a:gd name="connsiteY5" fmla="*/ 6632814 h 6653284"/>
              <a:gd name="connsiteX6" fmla="*/ 1609424 w 1610438"/>
              <a:gd name="connsiteY6" fmla="*/ 6652854 h 6653284"/>
              <a:gd name="connsiteX7" fmla="*/ 805219 w 1610438"/>
              <a:gd name="connsiteY7" fmla="*/ 6312085 h 6653284"/>
              <a:gd name="connsiteX8" fmla="*/ 1013 w 1610438"/>
              <a:gd name="connsiteY8" fmla="*/ 6652855 h 6653284"/>
              <a:gd name="connsiteX9" fmla="*/ 0 w 1610438"/>
              <a:gd name="connsiteY9" fmla="*/ 6653284 h 6653284"/>
              <a:gd name="connsiteX10" fmla="*/ 1013 w 1610438"/>
              <a:gd name="connsiteY10" fmla="*/ 6652855 h 6653284"/>
              <a:gd name="connsiteX11" fmla="*/ 1035 w 1610438"/>
              <a:gd name="connsiteY11" fmla="*/ 6653283 h 6653284"/>
              <a:gd name="connsiteX12" fmla="*/ 1609403 w 1610438"/>
              <a:gd name="connsiteY12" fmla="*/ 6653283 h 6653284"/>
              <a:gd name="connsiteX13" fmla="*/ 1609424 w 1610438"/>
              <a:gd name="connsiteY13" fmla="*/ 6652854 h 6653284"/>
              <a:gd name="connsiteX14" fmla="*/ 1610438 w 1610438"/>
              <a:gd name="connsiteY14" fmla="*/ 6653284 h 665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10438" h="6653284">
                <a:moveTo>
                  <a:pt x="1" y="6632814"/>
                </a:moveTo>
                <a:lnTo>
                  <a:pt x="1" y="805218"/>
                </a:lnTo>
                <a:cubicBezTo>
                  <a:pt x="1" y="360508"/>
                  <a:pt x="360509" y="0"/>
                  <a:pt x="805219" y="0"/>
                </a:cubicBezTo>
                <a:lnTo>
                  <a:pt x="805219" y="1"/>
                </a:lnTo>
                <a:cubicBezTo>
                  <a:pt x="1249929" y="1"/>
                  <a:pt x="1610437" y="360509"/>
                  <a:pt x="1610437" y="805219"/>
                </a:cubicBezTo>
                <a:lnTo>
                  <a:pt x="1610436" y="6632814"/>
                </a:lnTo>
                <a:lnTo>
                  <a:pt x="1609424" y="6652854"/>
                </a:lnTo>
                <a:lnTo>
                  <a:pt x="805219" y="6312085"/>
                </a:lnTo>
                <a:lnTo>
                  <a:pt x="1013" y="6652855"/>
                </a:lnTo>
                <a:close/>
                <a:moveTo>
                  <a:pt x="0" y="6653284"/>
                </a:moveTo>
                <a:lnTo>
                  <a:pt x="1013" y="6652855"/>
                </a:lnTo>
                <a:lnTo>
                  <a:pt x="1035" y="6653283"/>
                </a:lnTo>
                <a:lnTo>
                  <a:pt x="1609403" y="6653283"/>
                </a:lnTo>
                <a:lnTo>
                  <a:pt x="1609424" y="6652854"/>
                </a:lnTo>
                <a:lnTo>
                  <a:pt x="1610438" y="6653284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bg1"/>
              </a:gs>
              <a:gs pos="54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368300" dist="50800" dir="8100000" algn="tr" rotWithShape="0">
              <a:prstClr val="black">
                <a:alpha val="6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 rot="5400000">
            <a:off x="4966110" y="4118982"/>
            <a:ext cx="842374" cy="1848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852162" y="3463214"/>
            <a:ext cx="13760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7200" b="1" spc="-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en-US" sz="7200" b="1" spc="-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549480" y="3615908"/>
            <a:ext cx="62846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spc="-200"/>
              <a:t>HS nhận diện được giao diện của mềm </a:t>
            </a:r>
            <a:r>
              <a:rPr lang="en-US" sz="3200" spc="-200" dirty="0"/>
              <a:t>Rapid Typing</a:t>
            </a:r>
          </a:p>
        </p:txBody>
      </p:sp>
      <p:grpSp>
        <p:nvGrpSpPr>
          <p:cNvPr id="38" name="组合 5"/>
          <p:cNvGrpSpPr>
            <a:grpSpLocks/>
          </p:cNvGrpSpPr>
          <p:nvPr/>
        </p:nvGrpSpPr>
        <p:grpSpPr bwMode="auto">
          <a:xfrm>
            <a:off x="369147" y="2467428"/>
            <a:ext cx="3165836" cy="2565262"/>
            <a:chOff x="6713538" y="1987550"/>
            <a:chExt cx="3995737" cy="3238500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6713538" y="1987550"/>
              <a:ext cx="3238500" cy="3238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0" name="Oval 6"/>
            <p:cNvSpPr>
              <a:spLocks noChangeArrowheads="1"/>
            </p:cNvSpPr>
            <p:nvPr/>
          </p:nvSpPr>
          <p:spPr bwMode="auto">
            <a:xfrm>
              <a:off x="7007225" y="2317750"/>
              <a:ext cx="2651125" cy="2651125"/>
            </a:xfrm>
            <a:prstGeom prst="ellipse">
              <a:avLst/>
            </a:prstGeom>
            <a:solidFill>
              <a:srgbClr val="EB373A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1" name="Oval 7"/>
            <p:cNvSpPr>
              <a:spLocks noChangeArrowheads="1"/>
            </p:cNvSpPr>
            <p:nvPr/>
          </p:nvSpPr>
          <p:spPr bwMode="auto">
            <a:xfrm>
              <a:off x="7300913" y="2576513"/>
              <a:ext cx="2062162" cy="20605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2" name="Oval 8"/>
            <p:cNvSpPr>
              <a:spLocks noChangeArrowheads="1"/>
            </p:cNvSpPr>
            <p:nvPr/>
          </p:nvSpPr>
          <p:spPr bwMode="auto">
            <a:xfrm>
              <a:off x="7596188" y="2870200"/>
              <a:ext cx="1471612" cy="1473200"/>
            </a:xfrm>
            <a:prstGeom prst="ellipse">
              <a:avLst/>
            </a:prstGeom>
            <a:solidFill>
              <a:srgbClr val="EB373A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3" name="Oval 9"/>
            <p:cNvSpPr>
              <a:spLocks noChangeArrowheads="1"/>
            </p:cNvSpPr>
            <p:nvPr/>
          </p:nvSpPr>
          <p:spPr bwMode="auto">
            <a:xfrm>
              <a:off x="7891463" y="3165475"/>
              <a:ext cx="882650" cy="8826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4" name="Oval 10"/>
            <p:cNvSpPr>
              <a:spLocks noChangeArrowheads="1"/>
            </p:cNvSpPr>
            <p:nvPr/>
          </p:nvSpPr>
          <p:spPr bwMode="auto">
            <a:xfrm>
              <a:off x="8112125" y="3360738"/>
              <a:ext cx="441325" cy="441325"/>
            </a:xfrm>
            <a:prstGeom prst="ellipse">
              <a:avLst/>
            </a:prstGeom>
            <a:solidFill>
              <a:srgbClr val="F6AE3C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  <a:ea typeface="微软雅黑" pitchFamily="34" charset="-122"/>
              </a:endParaRPr>
            </a:p>
          </p:txBody>
        </p:sp>
        <p:sp>
          <p:nvSpPr>
            <p:cNvPr id="45" name="Freeform 11"/>
            <p:cNvSpPr>
              <a:spLocks/>
            </p:cNvSpPr>
            <p:nvPr/>
          </p:nvSpPr>
          <p:spPr bwMode="auto">
            <a:xfrm>
              <a:off x="9318625" y="2219325"/>
              <a:ext cx="1035050" cy="938213"/>
            </a:xfrm>
            <a:custGeom>
              <a:avLst/>
              <a:gdLst>
                <a:gd name="T0" fmla="*/ 0 w 652"/>
                <a:gd name="T1" fmla="*/ 938213 h 591"/>
                <a:gd name="T2" fmla="*/ 158750 w 652"/>
                <a:gd name="T3" fmla="*/ 385763 h 591"/>
                <a:gd name="T4" fmla="*/ 1035050 w 652"/>
                <a:gd name="T5" fmla="*/ 0 h 591"/>
                <a:gd name="T6" fmla="*/ 876300 w 652"/>
                <a:gd name="T7" fmla="*/ 552450 h 591"/>
                <a:gd name="T8" fmla="*/ 0 w 652"/>
                <a:gd name="T9" fmla="*/ 938213 h 59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2" h="591">
                  <a:moveTo>
                    <a:pt x="0" y="591"/>
                  </a:moveTo>
                  <a:lnTo>
                    <a:pt x="100" y="243"/>
                  </a:lnTo>
                  <a:lnTo>
                    <a:pt x="652" y="0"/>
                  </a:lnTo>
                  <a:lnTo>
                    <a:pt x="552" y="348"/>
                  </a:lnTo>
                  <a:lnTo>
                    <a:pt x="0" y="591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Freeform 12"/>
            <p:cNvSpPr>
              <a:spLocks/>
            </p:cNvSpPr>
            <p:nvPr/>
          </p:nvSpPr>
          <p:spPr bwMode="auto">
            <a:xfrm>
              <a:off x="9318625" y="2771775"/>
              <a:ext cx="1390650" cy="641350"/>
            </a:xfrm>
            <a:custGeom>
              <a:avLst/>
              <a:gdLst>
                <a:gd name="T0" fmla="*/ 0 w 876"/>
                <a:gd name="T1" fmla="*/ 385763 h 404"/>
                <a:gd name="T2" fmla="*/ 515938 w 876"/>
                <a:gd name="T3" fmla="*/ 641350 h 404"/>
                <a:gd name="T4" fmla="*/ 1390650 w 876"/>
                <a:gd name="T5" fmla="*/ 255588 h 404"/>
                <a:gd name="T6" fmla="*/ 876300 w 876"/>
                <a:gd name="T7" fmla="*/ 0 h 404"/>
                <a:gd name="T8" fmla="*/ 0 w 876"/>
                <a:gd name="T9" fmla="*/ 385763 h 4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76" h="404">
                  <a:moveTo>
                    <a:pt x="0" y="243"/>
                  </a:moveTo>
                  <a:lnTo>
                    <a:pt x="325" y="404"/>
                  </a:lnTo>
                  <a:lnTo>
                    <a:pt x="876" y="161"/>
                  </a:lnTo>
                  <a:lnTo>
                    <a:pt x="552" y="0"/>
                  </a:lnTo>
                  <a:lnTo>
                    <a:pt x="0" y="243"/>
                  </a:lnTo>
                  <a:close/>
                </a:path>
              </a:pathLst>
            </a:custGeom>
            <a:solidFill>
              <a:srgbClr val="7ACDEF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13"/>
            <p:cNvSpPr>
              <a:spLocks/>
            </p:cNvSpPr>
            <p:nvPr/>
          </p:nvSpPr>
          <p:spPr bwMode="auto">
            <a:xfrm>
              <a:off x="8243943" y="2632085"/>
              <a:ext cx="2146019" cy="1063195"/>
            </a:xfrm>
            <a:custGeom>
              <a:avLst/>
              <a:gdLst>
                <a:gd name="T0" fmla="*/ 3683 w 3725"/>
                <a:gd name="T1" fmla="*/ 142 h 1846"/>
                <a:gd name="T2" fmla="*/ 3582 w 3725"/>
                <a:gd name="T3" fmla="*/ 394 h 1846"/>
                <a:gd name="T4" fmla="*/ 294 w 3725"/>
                <a:gd name="T5" fmla="*/ 1804 h 1846"/>
                <a:gd name="T6" fmla="*/ 42 w 3725"/>
                <a:gd name="T7" fmla="*/ 1703 h 1846"/>
                <a:gd name="T8" fmla="*/ 42 w 3725"/>
                <a:gd name="T9" fmla="*/ 1703 h 1846"/>
                <a:gd name="T10" fmla="*/ 143 w 3725"/>
                <a:gd name="T11" fmla="*/ 1451 h 1846"/>
                <a:gd name="T12" fmla="*/ 3431 w 3725"/>
                <a:gd name="T13" fmla="*/ 42 h 1846"/>
                <a:gd name="T14" fmla="*/ 3683 w 3725"/>
                <a:gd name="T15" fmla="*/ 142 h 18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25" h="1846">
                  <a:moveTo>
                    <a:pt x="3683" y="142"/>
                  </a:moveTo>
                  <a:cubicBezTo>
                    <a:pt x="3725" y="240"/>
                    <a:pt x="3680" y="352"/>
                    <a:pt x="3582" y="394"/>
                  </a:cubicBezTo>
                  <a:cubicBezTo>
                    <a:pt x="294" y="1804"/>
                    <a:pt x="294" y="1804"/>
                    <a:pt x="294" y="1804"/>
                  </a:cubicBezTo>
                  <a:cubicBezTo>
                    <a:pt x="196" y="1846"/>
                    <a:pt x="84" y="1800"/>
                    <a:pt x="42" y="1703"/>
                  </a:cubicBezTo>
                  <a:cubicBezTo>
                    <a:pt x="42" y="1703"/>
                    <a:pt x="42" y="1703"/>
                    <a:pt x="42" y="1703"/>
                  </a:cubicBezTo>
                  <a:cubicBezTo>
                    <a:pt x="0" y="1606"/>
                    <a:pt x="45" y="1493"/>
                    <a:pt x="143" y="1451"/>
                  </a:cubicBezTo>
                  <a:cubicBezTo>
                    <a:pt x="3431" y="42"/>
                    <a:pt x="3431" y="42"/>
                    <a:pt x="3431" y="42"/>
                  </a:cubicBezTo>
                  <a:cubicBezTo>
                    <a:pt x="3529" y="0"/>
                    <a:pt x="3641" y="45"/>
                    <a:pt x="3683" y="14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Oval 47"/>
          <p:cNvSpPr/>
          <p:nvPr/>
        </p:nvSpPr>
        <p:spPr>
          <a:xfrm>
            <a:off x="493486" y="1309968"/>
            <a:ext cx="808935" cy="808935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361501" y="1973160"/>
            <a:ext cx="552112" cy="552112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7449" y="4625392"/>
            <a:ext cx="1100826" cy="1100826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7449" y="6363524"/>
            <a:ext cx="456037" cy="489525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54533" y="5866359"/>
            <a:ext cx="727159" cy="727159"/>
          </a:xfrm>
          <a:prstGeom prst="ellipse">
            <a:avLst/>
          </a:prstGeom>
          <a:gradFill flip="none" rotWithShape="1">
            <a:gsLst>
              <a:gs pos="0">
                <a:srgbClr val="C8C8C8"/>
              </a:gs>
              <a:gs pos="50000">
                <a:srgbClr val="DDDDDD"/>
              </a:gs>
              <a:gs pos="100000">
                <a:srgbClr val="EEEEEE"/>
              </a:gs>
            </a:gsLst>
            <a:lin ang="8100000" scaled="1"/>
            <a:tileRect/>
          </a:gradFill>
          <a:ln>
            <a:noFill/>
          </a:ln>
          <a:effectLst>
            <a:outerShdw blurRad="304800" dist="5080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59531" y="50007"/>
            <a:ext cx="944296" cy="721604"/>
            <a:chOff x="59531" y="50007"/>
            <a:chExt cx="944296" cy="721604"/>
          </a:xfrm>
        </p:grpSpPr>
        <p:sp>
          <p:nvSpPr>
            <p:cNvPr id="4" name="Rectangle 3"/>
            <p:cNvSpPr/>
            <p:nvPr/>
          </p:nvSpPr>
          <p:spPr>
            <a:xfrm>
              <a:off x="59531" y="50007"/>
              <a:ext cx="45719" cy="721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98" y="77213"/>
              <a:ext cx="877229" cy="69439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559113" y="163576"/>
            <a:ext cx="495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MỤC TIÊU BÀI HỌC</a:t>
            </a:r>
            <a:endParaRPr lang="en-US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6487260" y="871462"/>
            <a:ext cx="3098659" cy="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87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4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"/>
                            </p:stCondLst>
                            <p:childTnLst>
                              <p:par>
                                <p:cTn id="5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17" grpId="0" animBg="1"/>
      <p:bldP spid="22" grpId="0" animBg="1"/>
      <p:bldP spid="23" grpId="0" animBg="1"/>
      <p:bldP spid="25" grpId="0"/>
      <p:bldP spid="26" grpId="0"/>
      <p:bldP spid="28" grpId="0" animBg="1"/>
      <p:bldP spid="29" grpId="0" animBg="1"/>
      <p:bldP spid="30" grpId="0" animBg="1"/>
      <p:bldP spid="31" grpId="0"/>
      <p:bldP spid="32" grpId="0"/>
      <p:bldP spid="48" grpId="0" animBg="1"/>
      <p:bldP spid="49" grpId="0" animBg="1"/>
      <p:bldP spid="51" grpId="0" animBg="1"/>
      <p:bldP spid="52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Rapid Typing Download - RapidTyping can help you improve your typing ski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651" y="2120152"/>
            <a:ext cx="2151608" cy="21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462AC3-3861-1D52-B75E-0DDDBEFBD0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21" y="3070450"/>
            <a:ext cx="1910183" cy="1384591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DDC3A4DE-9A83-6C5F-F21A-68200CE7813D}"/>
              </a:ext>
            </a:extLst>
          </p:cNvPr>
          <p:cNvSpPr/>
          <p:nvPr/>
        </p:nvSpPr>
        <p:spPr>
          <a:xfrm>
            <a:off x="4178594" y="1273381"/>
            <a:ext cx="4465675" cy="2998381"/>
          </a:xfrm>
          <a:prstGeom prst="wedgeEllipseCallout">
            <a:avLst>
              <a:gd name="adj1" fmla="val -93596"/>
              <a:gd name="adj2" fmla="val 20232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 err="1"/>
              <a:t>Khởi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mềm</a:t>
            </a:r>
            <a:r>
              <a:rPr lang="en-US" sz="2800" dirty="0"/>
              <a:t> Rapid Typing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cho</a:t>
            </a:r>
            <a:r>
              <a:rPr lang="en-US" sz="2800" dirty="0"/>
              <a:t> </a:t>
            </a:r>
            <a:r>
              <a:rPr lang="en-US" sz="2800" dirty="0" err="1"/>
              <a:t>biết</a:t>
            </a:r>
            <a:r>
              <a:rPr lang="en-US" sz="2800" dirty="0"/>
              <a:t> </a:t>
            </a:r>
            <a:r>
              <a:rPr lang="en-US" sz="2800" dirty="0" err="1"/>
              <a:t>phần</a:t>
            </a:r>
            <a:r>
              <a:rPr lang="en-US" sz="2800" dirty="0"/>
              <a:t> </a:t>
            </a:r>
            <a:r>
              <a:rPr lang="en-US" sz="2800" dirty="0" err="1"/>
              <a:t>mềm</a:t>
            </a:r>
            <a:r>
              <a:rPr lang="en-US" sz="2800" dirty="0"/>
              <a:t> Rapid Typing </a:t>
            </a:r>
            <a:r>
              <a:rPr lang="en-US" sz="2800" dirty="0" err="1"/>
              <a:t>dùng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làm</a:t>
            </a:r>
            <a:r>
              <a:rPr lang="en-US" sz="2800" dirty="0"/>
              <a:t> </a:t>
            </a:r>
            <a:r>
              <a:rPr lang="en-US" sz="2800" dirty="0" err="1"/>
              <a:t>gì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40319196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0D64BD33-E12B-3763-2680-2DA256828586}"/>
              </a:ext>
            </a:extLst>
          </p:cNvPr>
          <p:cNvSpPr txBox="1"/>
          <p:nvPr/>
        </p:nvSpPr>
        <p:spPr>
          <a:xfrm>
            <a:off x="572756" y="2494631"/>
            <a:ext cx="11046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b="1" dirty="0" err="1"/>
              <a:t>Khởi</a:t>
            </a:r>
            <a:r>
              <a:rPr lang="en-US" sz="3600" b="1" dirty="0"/>
              <a:t> </a:t>
            </a:r>
            <a:r>
              <a:rPr lang="en-US" sz="3600" b="1" dirty="0" err="1"/>
              <a:t>động</a:t>
            </a:r>
            <a:r>
              <a:rPr lang="en-US" sz="3600" b="1" dirty="0"/>
              <a:t> </a:t>
            </a:r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en-US" sz="3600" b="1" dirty="0" err="1"/>
              <a:t>mềm</a:t>
            </a:r>
            <a:r>
              <a:rPr lang="en-US" sz="36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	</a:t>
            </a:r>
            <a:r>
              <a:rPr lang="en-US" sz="3600" dirty="0" err="1"/>
              <a:t>Bấm</a:t>
            </a:r>
            <a:r>
              <a:rPr lang="en-US" sz="3600" dirty="0"/>
              <a:t> 2 </a:t>
            </a:r>
            <a:r>
              <a:rPr lang="en-US" sz="3600" dirty="0" err="1"/>
              <a:t>lần</a:t>
            </a:r>
            <a:r>
              <a:rPr lang="en-US" sz="3600" dirty="0"/>
              <a:t> </a:t>
            </a:r>
            <a:r>
              <a:rPr lang="en-US" sz="3600" dirty="0" err="1"/>
              <a:t>chuột</a:t>
            </a:r>
            <a:r>
              <a:rPr lang="en-US" sz="3600" dirty="0"/>
              <a:t> </a:t>
            </a:r>
            <a:r>
              <a:rPr lang="en-US" sz="3600" dirty="0" err="1"/>
              <a:t>trái</a:t>
            </a:r>
            <a:r>
              <a:rPr lang="en-US" sz="3600" dirty="0"/>
              <a:t> </a:t>
            </a:r>
            <a:r>
              <a:rPr lang="en-US" sz="3600" dirty="0" err="1"/>
              <a:t>vào</a:t>
            </a:r>
            <a:r>
              <a:rPr lang="en-US" sz="3600" dirty="0"/>
              <a:t> </a:t>
            </a:r>
            <a:r>
              <a:rPr lang="en-US" sz="3600" dirty="0" err="1"/>
              <a:t>biểu</a:t>
            </a:r>
            <a:r>
              <a:rPr lang="en-US" sz="3600" dirty="0"/>
              <a:t> </a:t>
            </a:r>
            <a:r>
              <a:rPr lang="en-US" sz="3600" dirty="0" err="1"/>
              <a:t>tượng</a:t>
            </a:r>
            <a:r>
              <a:rPr lang="en-US" sz="3600" dirty="0"/>
              <a:t>  Rapid Typing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725D62-7B72-5CA9-42F2-E831D7A068E3}"/>
              </a:ext>
            </a:extLst>
          </p:cNvPr>
          <p:cNvSpPr txBox="1"/>
          <p:nvPr/>
        </p:nvSpPr>
        <p:spPr>
          <a:xfrm>
            <a:off x="625558" y="4128247"/>
            <a:ext cx="115664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3600" b="1" dirty="0" err="1"/>
              <a:t>Thoát</a:t>
            </a:r>
            <a:r>
              <a:rPr lang="en-US" sz="3600" b="1" dirty="0"/>
              <a:t> </a:t>
            </a:r>
            <a:r>
              <a:rPr lang="en-US" sz="3600" b="1" dirty="0" err="1"/>
              <a:t>khỏi</a:t>
            </a:r>
            <a:r>
              <a:rPr lang="en-US" sz="3600" b="1" dirty="0"/>
              <a:t> </a:t>
            </a:r>
            <a:r>
              <a:rPr lang="en-US" sz="3600" b="1" dirty="0" err="1"/>
              <a:t>phần</a:t>
            </a:r>
            <a:r>
              <a:rPr lang="en-US" sz="3600" b="1" dirty="0"/>
              <a:t> </a:t>
            </a:r>
            <a:r>
              <a:rPr lang="en-US" sz="3600" b="1" dirty="0" err="1"/>
              <a:t>mềm</a:t>
            </a:r>
            <a:r>
              <a:rPr lang="en-US" sz="3600" b="1" dirty="0"/>
              <a:t>:</a:t>
            </a:r>
          </a:p>
          <a:p>
            <a:r>
              <a:rPr lang="en-US" sz="3600" dirty="0"/>
              <a:t>	</a:t>
            </a:r>
            <a:r>
              <a:rPr lang="en-US" sz="3600" dirty="0" err="1"/>
              <a:t>Bấm</a:t>
            </a:r>
            <a:r>
              <a:rPr lang="en-US" sz="3600" dirty="0"/>
              <a:t> </a:t>
            </a:r>
            <a:r>
              <a:rPr lang="en-US" sz="3600" dirty="0" err="1"/>
              <a:t>chuột</a:t>
            </a:r>
            <a:r>
              <a:rPr lang="en-US" sz="3600" dirty="0"/>
              <a:t> </a:t>
            </a:r>
            <a:r>
              <a:rPr lang="en-US" sz="3600" dirty="0" err="1"/>
              <a:t>trái</a:t>
            </a:r>
            <a:r>
              <a:rPr lang="en-US" sz="3600" dirty="0"/>
              <a:t> </a:t>
            </a:r>
            <a:r>
              <a:rPr lang="en-US" sz="3600" dirty="0" err="1"/>
              <a:t>vào</a:t>
            </a:r>
            <a:r>
              <a:rPr lang="en-US" sz="3600" dirty="0"/>
              <a:t> </a:t>
            </a:r>
            <a:r>
              <a:rPr lang="en-US" sz="3600" dirty="0" err="1"/>
              <a:t>nút</a:t>
            </a:r>
            <a:r>
              <a:rPr lang="en-US" sz="3600" dirty="0"/>
              <a:t> Close        ở </a:t>
            </a:r>
            <a:r>
              <a:rPr lang="en-US" sz="3600" dirty="0" err="1"/>
              <a:t>góc</a:t>
            </a:r>
            <a:r>
              <a:rPr lang="en-US" sz="3600" dirty="0"/>
              <a:t> </a:t>
            </a:r>
            <a:r>
              <a:rPr lang="en-US" sz="3600" dirty="0" err="1"/>
              <a:t>trên</a:t>
            </a:r>
            <a:r>
              <a:rPr lang="en-US" sz="3600" dirty="0"/>
              <a:t> </a:t>
            </a:r>
            <a:r>
              <a:rPr lang="en-US" sz="3600" dirty="0" err="1"/>
              <a:t>bên</a:t>
            </a:r>
            <a:r>
              <a:rPr lang="en-US" sz="3600" dirty="0"/>
              <a:t> </a:t>
            </a:r>
            <a:r>
              <a:rPr lang="en-US" sz="3600" dirty="0" err="1"/>
              <a:t>phải</a:t>
            </a:r>
            <a:r>
              <a:rPr lang="en-US" sz="3600" dirty="0"/>
              <a:t> </a:t>
            </a:r>
            <a:r>
              <a:rPr lang="en-US" sz="3600" dirty="0" err="1"/>
              <a:t>màn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endParaRPr lang="en-US" sz="3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B34619-C5CC-738A-67A3-2A0E7259B36D}"/>
              </a:ext>
            </a:extLst>
          </p:cNvPr>
          <p:cNvSpPr txBox="1"/>
          <p:nvPr/>
        </p:nvSpPr>
        <p:spPr>
          <a:xfrm>
            <a:off x="3707961" y="482168"/>
            <a:ext cx="49549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KHỞI ĐỘNG VÀ THOÁT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30571B5-1AB2-37DD-4F03-2BAB006AC1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41" y="4997105"/>
            <a:ext cx="572881" cy="5728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BFD7DC-1C76-A367-AC0B-D6B5764420E5}"/>
              </a:ext>
            </a:extLst>
          </p:cNvPr>
          <p:cNvSpPr txBox="1"/>
          <p:nvPr/>
        </p:nvSpPr>
        <p:spPr>
          <a:xfrm>
            <a:off x="1902941" y="1351508"/>
            <a:ext cx="8340810" cy="95410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solidFill>
                  <a:srgbClr val="FF0000"/>
                </a:solidFill>
              </a:rPr>
              <a:t>Phần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mềm</a:t>
            </a:r>
            <a:r>
              <a:rPr lang="en-US" sz="2800" dirty="0">
                <a:solidFill>
                  <a:srgbClr val="FF0000"/>
                </a:solidFill>
              </a:rPr>
              <a:t> Rapid Typing </a:t>
            </a:r>
            <a:r>
              <a:rPr lang="en-US" sz="2800" dirty="0" err="1">
                <a:solidFill>
                  <a:srgbClr val="FF0000"/>
                </a:solidFill>
              </a:rPr>
              <a:t>dùng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để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luyện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gõ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bàn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phím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bằng</a:t>
            </a:r>
            <a:r>
              <a:rPr lang="en-US" sz="2800" dirty="0">
                <a:solidFill>
                  <a:srgbClr val="FF0000"/>
                </a:solidFill>
              </a:rPr>
              <a:t> 10 </a:t>
            </a:r>
            <a:r>
              <a:rPr lang="en-US" sz="2800" dirty="0" err="1">
                <a:solidFill>
                  <a:srgbClr val="FF0000"/>
                </a:solidFill>
              </a:rPr>
              <a:t>ngón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8" name="Picture 2" descr="Rapid Typing Download - RapidTyping can help you improve your typing skil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9059" y="212015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859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18" y="1079572"/>
            <a:ext cx="11072765" cy="6225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7CD48C-4515-0EAB-BAF4-1627F017402D}"/>
              </a:ext>
            </a:extLst>
          </p:cNvPr>
          <p:cNvSpPr txBox="1"/>
          <p:nvPr/>
        </p:nvSpPr>
        <p:spPr>
          <a:xfrm>
            <a:off x="2100649" y="332040"/>
            <a:ext cx="926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GIAO DIỆN KHỞI ĐỘNG CHƯƠNG TRÌNH</a:t>
            </a:r>
          </a:p>
        </p:txBody>
      </p:sp>
      <p:sp>
        <p:nvSpPr>
          <p:cNvPr id="4" name="Oval 3"/>
          <p:cNvSpPr/>
          <p:nvPr/>
        </p:nvSpPr>
        <p:spPr>
          <a:xfrm>
            <a:off x="2381240" y="1312021"/>
            <a:ext cx="1602453" cy="638904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2983" y="1362237"/>
            <a:ext cx="1574043" cy="63890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084976" y="1355979"/>
            <a:ext cx="1418709" cy="63890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Callout 6"/>
          <p:cNvSpPr/>
          <p:nvPr/>
        </p:nvSpPr>
        <p:spPr>
          <a:xfrm flipH="1">
            <a:off x="207402" y="2273360"/>
            <a:ext cx="2189624" cy="1841439"/>
          </a:xfrm>
          <a:prstGeom prst="cloudCallout">
            <a:avLst>
              <a:gd name="adj1" fmla="val -10830"/>
              <a:gd name="adj2" fmla="val -628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cấp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độ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luyện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tập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Cloud Callout 7"/>
          <p:cNvSpPr/>
          <p:nvPr/>
        </p:nvSpPr>
        <p:spPr>
          <a:xfrm flipH="1">
            <a:off x="10215110" y="1328337"/>
            <a:ext cx="1991269" cy="1283775"/>
          </a:xfrm>
          <a:prstGeom prst="cloudCallout">
            <a:avLst>
              <a:gd name="adj1" fmla="val 64773"/>
              <a:gd name="adj2" fmla="val 66579"/>
            </a:avLst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Nội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dung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gõ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182467" y="2574962"/>
            <a:ext cx="7556539" cy="1336340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Callout 9"/>
          <p:cNvSpPr/>
          <p:nvPr/>
        </p:nvSpPr>
        <p:spPr>
          <a:xfrm flipH="1">
            <a:off x="2258701" y="2669488"/>
            <a:ext cx="2330568" cy="1378040"/>
          </a:xfrm>
          <a:prstGeom prst="cloudCallout">
            <a:avLst>
              <a:gd name="adj1" fmla="val 13136"/>
              <a:gd name="adj2" fmla="val -98369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bài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luyện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tập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Cloud Callout 10"/>
          <p:cNvSpPr/>
          <p:nvPr/>
        </p:nvSpPr>
        <p:spPr>
          <a:xfrm flipH="1">
            <a:off x="4345218" y="2430622"/>
            <a:ext cx="2807917" cy="1855771"/>
          </a:xfrm>
          <a:prstGeom prst="cloudCallout">
            <a:avLst>
              <a:gd name="adj1" fmla="val 50030"/>
              <a:gd name="adj2" fmla="val -8952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Nút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bắt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đầu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dừng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lùi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lại</a:t>
            </a:r>
            <a:endParaRPr lang="en-US" sz="24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2749" y="164541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25211" y="161439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89269" y="16462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27724"/>
                </a:solidFill>
              </a:rPr>
              <a:t>3</a:t>
            </a:r>
          </a:p>
        </p:txBody>
      </p:sp>
      <p:pic>
        <p:nvPicPr>
          <p:cNvPr id="2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C719BB15-2F28-A1EE-32D8-72E5843FB2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58130" y="0"/>
            <a:ext cx="1633870" cy="9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18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3141" y="-22829"/>
            <a:ext cx="8843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44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 QUẢ LUYỆN TẬP</a:t>
            </a:r>
            <a:endParaRPr 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4062199" y="746612"/>
            <a:ext cx="31786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6479" y="-218168"/>
            <a:ext cx="2680289" cy="18951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/>
          <a:srcRect l="-585" b="6250"/>
          <a:stretch/>
        </p:blipFill>
        <p:spPr>
          <a:xfrm>
            <a:off x="0" y="857863"/>
            <a:ext cx="12088761" cy="6000137"/>
          </a:xfrm>
          <a:prstGeom prst="rect">
            <a:avLst/>
          </a:prstGeom>
        </p:spPr>
      </p:pic>
      <p:sp>
        <p:nvSpPr>
          <p:cNvPr id="25" name="Oval Callout 24"/>
          <p:cNvSpPr/>
          <p:nvPr/>
        </p:nvSpPr>
        <p:spPr>
          <a:xfrm>
            <a:off x="2057400" y="2438400"/>
            <a:ext cx="2971800" cy="1600200"/>
          </a:xfrm>
          <a:prstGeom prst="wedgeEllipseCallout">
            <a:avLst>
              <a:gd name="adj1" fmla="val -102341"/>
              <a:gd name="adj2" fmla="val 580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Chuyển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sang </a:t>
            </a:r>
            <a:r>
              <a:rPr lang="en-US" sz="32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bài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tiếp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theo</a:t>
            </a:r>
            <a:endParaRPr lang="en-US" sz="32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Oval Callout 26"/>
          <p:cNvSpPr/>
          <p:nvPr/>
        </p:nvSpPr>
        <p:spPr>
          <a:xfrm>
            <a:off x="2057400" y="4087761"/>
            <a:ext cx="2971800" cy="1600200"/>
          </a:xfrm>
          <a:prstGeom prst="wedgeEllipseCallout">
            <a:avLst>
              <a:gd name="adj1" fmla="val -103830"/>
              <a:gd name="adj2" fmla="val -240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Luyện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gõ</a:t>
            </a:r>
            <a:r>
              <a:rPr lang="en-US" sz="3200" dirty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3200" dirty="0" err="1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lại</a:t>
            </a:r>
            <a:endParaRPr lang="en-US" sz="3200" dirty="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91984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  <p:bldP spid="27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onlin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online" id="{1D23C281-668A-4F08-8846-048284252594}" vid="{B18A0F5D-04E0-4576-A19D-47D5A133A243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2989</TotalTime>
  <Words>639</Words>
  <Application>Microsoft Office PowerPoint</Application>
  <PresentationFormat>Widescreen</PresentationFormat>
  <Paragraphs>116</Paragraphs>
  <Slides>21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Tahoma</vt:lpstr>
      <vt:lpstr>Times New Roman</vt:lpstr>
      <vt:lpstr>UTM Neo Sans Intel</vt:lpstr>
      <vt:lpstr>Wingdings</vt:lpstr>
      <vt:lpstr>Office Theme</vt:lpstr>
      <vt:lpstr>Theme online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Trần Đức Cường</dc:creator>
  <cp:lastModifiedBy>THI VU</cp:lastModifiedBy>
  <cp:revision>344</cp:revision>
  <dcterms:created xsi:type="dcterms:W3CDTF">2020-08-02T04:33:20Z</dcterms:created>
  <dcterms:modified xsi:type="dcterms:W3CDTF">2022-11-28T03:13:31Z</dcterms:modified>
</cp:coreProperties>
</file>